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300" r:id="rId4"/>
    <p:sldId id="301" r:id="rId5"/>
    <p:sldId id="305" r:id="rId6"/>
    <p:sldId id="302" r:id="rId7"/>
    <p:sldId id="303" r:id="rId8"/>
    <p:sldId id="268" r:id="rId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Renna Pereira - Divisão de Comunicação e Publicidade" initials="DRPDdCeP" lastIdx="1" clrIdx="0">
    <p:extLst>
      <p:ext uri="{19B8F6BF-5375-455C-9EA6-DF929625EA0E}">
        <p15:presenceInfo xmlns:p15="http://schemas.microsoft.com/office/powerpoint/2012/main" userId="S-1-5-21-356460449-587009042-3091672549-33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8"/>
    <a:srgbClr val="FAB512"/>
    <a:srgbClr val="193256"/>
    <a:srgbClr val="3D3D3C"/>
    <a:srgbClr val="1DB3AE"/>
    <a:srgbClr val="172B49"/>
    <a:srgbClr val="6B4092"/>
    <a:srgbClr val="023059"/>
    <a:srgbClr val="1F344A"/>
    <a:srgbClr val="A19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3810" autoAdjust="0"/>
  </p:normalViewPr>
  <p:slideViewPr>
    <p:cSldViewPr snapToGrid="0" showGuides="1">
      <p:cViewPr varScale="1">
        <p:scale>
          <a:sx n="68" d="100"/>
          <a:sy n="68" d="100"/>
        </p:scale>
        <p:origin x="72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b6bb7333e2eaebeb/&#193;rea%20de%20Trabalho/GT-Caldeiras/Base%20de%20dados/An&#225;lise%20de%20dados_19-1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AppData\Local\Microsoft\Windows\INetCache\IE\9X0AATAO\RESULTADO_FINAL_SEM_O0S_CPFS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Quantitativo de ART's relacionados com Caldeiras e Vasos de Pressão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'[Análise de dados_19-11.xls]Quantitativos'!$B$6</c:f>
              <c:strCache>
                <c:ptCount val="1"/>
                <c:pt idx="0">
                  <c:v>TOTAL de ART's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4F-4E35-86C9-D447486FE237}"/>
                </c:ext>
              </c:extLst>
            </c:dLbl>
            <c:dLbl>
              <c:idx val="1"/>
              <c:layout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4F-4E35-86C9-D447486FE237}"/>
                </c:ext>
              </c:extLst>
            </c:dLbl>
            <c:dLbl>
              <c:idx val="2"/>
              <c:layout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sng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4F-4E35-86C9-D447486FE237}"/>
                </c:ext>
              </c:extLst>
            </c:dLbl>
            <c:dLbl>
              <c:idx val="3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4F-4E35-86C9-D447486FE237}"/>
                </c:ext>
              </c:extLst>
            </c:dLbl>
            <c:dLbl>
              <c:idx val="4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4F-4E35-86C9-D447486FE237}"/>
                </c:ext>
              </c:extLst>
            </c:dLbl>
            <c:dLbl>
              <c:idx val="5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4F-4E35-86C9-D447486FE237}"/>
                </c:ext>
              </c:extLst>
            </c:dLbl>
            <c:dLbl>
              <c:idx val="6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4F-4E35-86C9-D447486FE237}"/>
                </c:ext>
              </c:extLst>
            </c:dLbl>
            <c:dLbl>
              <c:idx val="7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4F-4E35-86C9-D447486FE237}"/>
                </c:ext>
              </c:extLst>
            </c:dLbl>
            <c:dLbl>
              <c:idx val="8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34F-4E35-86C9-D447486FE237}"/>
                </c:ext>
              </c:extLst>
            </c:dLbl>
            <c:dLbl>
              <c:idx val="9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34F-4E35-86C9-D447486FE237}"/>
                </c:ext>
              </c:extLst>
            </c:dLbl>
            <c:dLbl>
              <c:idx val="10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34F-4E35-86C9-D447486FE237}"/>
                </c:ext>
              </c:extLst>
            </c:dLbl>
            <c:dLbl>
              <c:idx val="11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34F-4E35-86C9-D447486FE237}"/>
                </c:ext>
              </c:extLst>
            </c:dLbl>
            <c:dLbl>
              <c:idx val="12"/>
              <c:layout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34F-4E35-86C9-D447486FE2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'[Análise de dados_19-11.xls]Quantitativos'!$C$2:$O$2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'[Análise de dados_19-11.xls]Quantitativos'!$C$6:$O$6</c:f>
              <c:numCache>
                <c:formatCode>General</c:formatCode>
                <c:ptCount val="13"/>
                <c:pt idx="0">
                  <c:v>1727</c:v>
                </c:pt>
                <c:pt idx="1">
                  <c:v>2231</c:v>
                </c:pt>
                <c:pt idx="2">
                  <c:v>2632</c:v>
                </c:pt>
                <c:pt idx="3">
                  <c:v>2885</c:v>
                </c:pt>
                <c:pt idx="4">
                  <c:v>2881</c:v>
                </c:pt>
                <c:pt idx="5">
                  <c:v>2719</c:v>
                </c:pt>
                <c:pt idx="6">
                  <c:v>2807</c:v>
                </c:pt>
                <c:pt idx="7">
                  <c:v>2881</c:v>
                </c:pt>
                <c:pt idx="8">
                  <c:v>2738</c:v>
                </c:pt>
                <c:pt idx="9">
                  <c:v>1339</c:v>
                </c:pt>
                <c:pt idx="10">
                  <c:v>8100</c:v>
                </c:pt>
                <c:pt idx="11">
                  <c:v>8566</c:v>
                </c:pt>
                <c:pt idx="12">
                  <c:v>8735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4F-4E35-86C9-D447486FE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063359"/>
        <c:axId val="1"/>
      </c:barChart>
      <c:catAx>
        <c:axId val="129906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906335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u="sng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Interdições do MTE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'[RESULTADO_FINAL_SEM_O0S_CPFS(1).xlsx]Plan2'!$E$1</c:f>
              <c:strCache>
                <c:ptCount val="1"/>
                <c:pt idx="0">
                  <c:v>Interdições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'[RESULTADO_FINAL_SEM_O0S_CPFS(1).xlsx]Plan2'!$D$2:$D$6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'[RESULTADO_FINAL_SEM_O0S_CPFS(1).xlsx]Plan2'!$E$2:$E$6</c:f>
              <c:numCache>
                <c:formatCode>General</c:formatCode>
                <c:ptCount val="5"/>
                <c:pt idx="0">
                  <c:v>9</c:v>
                </c:pt>
                <c:pt idx="1">
                  <c:v>35</c:v>
                </c:pt>
                <c:pt idx="2">
                  <c:v>21</c:v>
                </c:pt>
                <c:pt idx="3">
                  <c:v>32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2-4068-A163-3A1686E5B4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482688"/>
        <c:axId val="150483520"/>
      </c:barChart>
      <c:catAx>
        <c:axId val="150482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483520"/>
        <c:crosses val="autoZero"/>
        <c:auto val="1"/>
        <c:lblAlgn val="ctr"/>
        <c:lblOffset val="100"/>
        <c:noMultiLvlLbl val="0"/>
      </c:catAx>
      <c:valAx>
        <c:axId val="1504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Nº de interdições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048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354D8F-BA9C-4428-B203-D39F42A4C773}" type="datetime1">
              <a:rPr lang="pt-BR" smtClean="0"/>
              <a:t>18/12/2024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5091EB-BBC7-4426-8F97-66255A624C9A}" type="datetime1">
              <a:rPr lang="pt-BR" noProof="0" smtClean="0"/>
              <a:t>18/12/2024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DC51814-3B91-4036-94D2-3977634EE21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61F8238-94F9-4978-9306-F2C0136972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657A01-98BB-D3DE-79DF-623875E43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D2953FF-E350-DD44-2681-CBF36AB3F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86592"/>
            <a:ext cx="10515600" cy="49757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FAB512"/>
                </a:solidFill>
              </a:defRPr>
            </a:lvl1pPr>
          </a:lstStyle>
          <a:p>
            <a:pPr algn="ctr"/>
            <a:r>
              <a:rPr lang="pt-BR" sz="3600" dirty="0">
                <a:solidFill>
                  <a:srgbClr val="FAB51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CORPO 40 A 54.</a:t>
            </a: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1EE6E3FC-7766-AF9F-7D7B-29246F10BC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830877"/>
            <a:ext cx="9478963" cy="497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28.</a:t>
            </a:r>
          </a:p>
        </p:txBody>
      </p:sp>
    </p:spTree>
    <p:extLst>
      <p:ext uri="{BB962C8B-B14F-4D97-AF65-F5344CB8AC3E}">
        <p14:creationId xmlns:p14="http://schemas.microsoft.com/office/powerpoint/2010/main" val="21400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603526A-39F2-6BAE-185D-1DA794169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165350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31895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603526A-39F2-6BAE-185D-1DA794169A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099"/>
            <a:ext cx="9478963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15520CE2-51B7-E27B-52C1-80DAAF507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60538"/>
            <a:ext cx="9478963" cy="497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</a:t>
            </a:r>
          </a:p>
        </p:txBody>
      </p:sp>
    </p:spTree>
    <p:extLst>
      <p:ext uri="{BB962C8B-B14F-4D97-AF65-F5344CB8AC3E}">
        <p14:creationId xmlns:p14="http://schemas.microsoft.com/office/powerpoint/2010/main" val="135503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4835952" y="0"/>
            <a:ext cx="1819372" cy="282804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DA810-5932-C0F3-265B-5B869398DCD1}"/>
              </a:ext>
            </a:extLst>
          </p:cNvPr>
          <p:cNvSpPr txBox="1"/>
          <p:nvPr userDrawn="1"/>
        </p:nvSpPr>
        <p:spPr>
          <a:xfrm>
            <a:off x="2281287" y="2083297"/>
            <a:ext cx="6542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D3D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9B84948-6DB1-535F-2C4C-5422E4E4C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58133FDF-3727-854B-E949-6F7BC196D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29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36349EB-6DD0-29EC-7CF8-4C6A8AEAB4B9}"/>
              </a:ext>
            </a:extLst>
          </p:cNvPr>
          <p:cNvSpPr/>
          <p:nvPr userDrawn="1"/>
        </p:nvSpPr>
        <p:spPr>
          <a:xfrm>
            <a:off x="4835952" y="0"/>
            <a:ext cx="1819372" cy="282804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DA810-5932-C0F3-265B-5B869398DCD1}"/>
              </a:ext>
            </a:extLst>
          </p:cNvPr>
          <p:cNvSpPr txBox="1"/>
          <p:nvPr userDrawn="1"/>
        </p:nvSpPr>
        <p:spPr>
          <a:xfrm>
            <a:off x="2281287" y="2428554"/>
            <a:ext cx="6542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3D3D3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9B84948-6DB1-535F-2C4C-5422E4E4C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58133FDF-3727-854B-E949-6F7BC196D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418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  <a:endParaRPr lang="pt-BR" dirty="0"/>
          </a:p>
        </p:txBody>
      </p:sp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7D9DEC8E-8568-3C76-71E7-2804DE11E8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60538"/>
            <a:ext cx="10515600" cy="4975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D3D3C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</a:t>
            </a:r>
          </a:p>
        </p:txBody>
      </p:sp>
    </p:spTree>
    <p:extLst>
      <p:ext uri="{BB962C8B-B14F-4D97-AF65-F5344CB8AC3E}">
        <p14:creationId xmlns:p14="http://schemas.microsoft.com/office/powerpoint/2010/main" val="38953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64283AD-3BC5-090C-5A40-D1A3B6F22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0A5FBBA2-53A9-CC36-0999-41A82E3E4E15}"/>
              </a:ext>
            </a:extLst>
          </p:cNvPr>
          <p:cNvSpPr/>
          <p:nvPr userDrawn="1"/>
        </p:nvSpPr>
        <p:spPr>
          <a:xfrm>
            <a:off x="6793961" y="0"/>
            <a:ext cx="2340100" cy="337930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Imagem 21">
            <a:extLst>
              <a:ext uri="{FF2B5EF4-FFF2-40B4-BE49-F238E27FC236}">
                <a16:creationId xmlns:a16="http://schemas.microsoft.com/office/drawing/2014/main" id="{13475CB1-8D08-F142-F4C9-7AE5C0F289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027779"/>
            <a:ext cx="5129213" cy="4279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FC12E72-92CB-3987-FE36-DD09CE18D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058" y="1085187"/>
            <a:ext cx="3959624" cy="16772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940D0AA7-F46F-CCF7-E49C-2689BFE657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8059" y="2813713"/>
            <a:ext cx="5132984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38137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áfico 6">
            <a:extLst>
              <a:ext uri="{FF2B5EF4-FFF2-40B4-BE49-F238E27FC236}">
                <a16:creationId xmlns:a16="http://schemas.microsoft.com/office/drawing/2014/main" id="{9FFF7F00-9AE6-A77D-CD6D-0C722E51389B}"/>
              </a:ext>
            </a:extLst>
          </p:cNvPr>
          <p:cNvSpPr/>
          <p:nvPr/>
        </p:nvSpPr>
        <p:spPr>
          <a:xfrm>
            <a:off x="7015244" y="0"/>
            <a:ext cx="5176860" cy="3852802"/>
          </a:xfrm>
          <a:custGeom>
            <a:avLst/>
            <a:gdLst>
              <a:gd name="connsiteX0" fmla="*/ 5176756 w 5176860"/>
              <a:gd name="connsiteY0" fmla="*/ 0 h 3852802"/>
              <a:gd name="connsiteX1" fmla="*/ 5176756 w 5176860"/>
              <a:gd name="connsiteY1" fmla="*/ 3649207 h 3852802"/>
              <a:gd name="connsiteX2" fmla="*/ 1820132 w 5176860"/>
              <a:gd name="connsiteY2" fmla="*/ 2916599 h 3852802"/>
              <a:gd name="connsiteX3" fmla="*/ 436235 w 5176860"/>
              <a:gd name="connsiteY3" fmla="*/ 1642526 h 3852802"/>
              <a:gd name="connsiteX4" fmla="*/ 56256 w 5176860"/>
              <a:gd name="connsiteY4" fmla="*/ 0 h 3852802"/>
              <a:gd name="connsiteX5" fmla="*/ 5176861 w 5176860"/>
              <a:gd name="connsiteY5" fmla="*/ 0 h 38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6860" h="3852802">
                <a:moveTo>
                  <a:pt x="5176756" y="0"/>
                </a:moveTo>
                <a:lnTo>
                  <a:pt x="5176756" y="3649207"/>
                </a:lnTo>
                <a:cubicBezTo>
                  <a:pt x="4025815" y="4151061"/>
                  <a:pt x="2240771" y="3655914"/>
                  <a:pt x="1820132" y="2916599"/>
                </a:cubicBezTo>
                <a:cubicBezTo>
                  <a:pt x="1336826" y="2067147"/>
                  <a:pt x="1175759" y="2323471"/>
                  <a:pt x="436235" y="1642526"/>
                </a:cubicBezTo>
                <a:cubicBezTo>
                  <a:pt x="-96008" y="1152514"/>
                  <a:pt x="-25273" y="389411"/>
                  <a:pt x="56256" y="0"/>
                </a:cubicBezTo>
                <a:lnTo>
                  <a:pt x="5176861" y="0"/>
                </a:lnTo>
                <a:close/>
              </a:path>
            </a:pathLst>
          </a:custGeom>
          <a:solidFill>
            <a:srgbClr val="50AEE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93BC702B-978B-E496-D8FB-D42CB2ED71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98870" y="0"/>
            <a:ext cx="5265464" cy="3910260"/>
          </a:xfrm>
          <a:custGeom>
            <a:avLst/>
            <a:gdLst>
              <a:gd name="connsiteX0" fmla="*/ 0 w 4701209"/>
              <a:gd name="connsiteY0" fmla="*/ 0 h 2803525"/>
              <a:gd name="connsiteX1" fmla="*/ 4701209 w 4701209"/>
              <a:gd name="connsiteY1" fmla="*/ 0 h 2803525"/>
              <a:gd name="connsiteX2" fmla="*/ 4701209 w 4701209"/>
              <a:gd name="connsiteY2" fmla="*/ 2803525 h 2803525"/>
              <a:gd name="connsiteX3" fmla="*/ 0 w 4701209"/>
              <a:gd name="connsiteY3" fmla="*/ 2803525 h 2803525"/>
              <a:gd name="connsiteX4" fmla="*/ 0 w 4701209"/>
              <a:gd name="connsiteY4" fmla="*/ 0 h 2803525"/>
              <a:gd name="connsiteX0" fmla="*/ 0 w 4701209"/>
              <a:gd name="connsiteY0" fmla="*/ 0 h 2803525"/>
              <a:gd name="connsiteX1" fmla="*/ 4701209 w 4701209"/>
              <a:gd name="connsiteY1" fmla="*/ 0 h 2803525"/>
              <a:gd name="connsiteX2" fmla="*/ 4701209 w 4701209"/>
              <a:gd name="connsiteY2" fmla="*/ 2803525 h 2803525"/>
              <a:gd name="connsiteX3" fmla="*/ 914400 w 4701209"/>
              <a:gd name="connsiteY3" fmla="*/ 2236995 h 2803525"/>
              <a:gd name="connsiteX4" fmla="*/ 0 w 4701209"/>
              <a:gd name="connsiteY4" fmla="*/ 0 h 2803525"/>
              <a:gd name="connsiteX0" fmla="*/ 0 w 4432853"/>
              <a:gd name="connsiteY0" fmla="*/ 0 h 3548960"/>
              <a:gd name="connsiteX1" fmla="*/ 4432853 w 4432853"/>
              <a:gd name="connsiteY1" fmla="*/ 745435 h 3548960"/>
              <a:gd name="connsiteX2" fmla="*/ 4432853 w 4432853"/>
              <a:gd name="connsiteY2" fmla="*/ 3548960 h 3548960"/>
              <a:gd name="connsiteX3" fmla="*/ 646044 w 4432853"/>
              <a:gd name="connsiteY3" fmla="*/ 2982430 h 3548960"/>
              <a:gd name="connsiteX4" fmla="*/ 0 w 4432853"/>
              <a:gd name="connsiteY4" fmla="*/ 0 h 3548960"/>
              <a:gd name="connsiteX0" fmla="*/ 71782 w 4504635"/>
              <a:gd name="connsiteY0" fmla="*/ 0 h 3548960"/>
              <a:gd name="connsiteX1" fmla="*/ 4504635 w 4504635"/>
              <a:gd name="connsiteY1" fmla="*/ 745435 h 3548960"/>
              <a:gd name="connsiteX2" fmla="*/ 4504635 w 4504635"/>
              <a:gd name="connsiteY2" fmla="*/ 3548960 h 3548960"/>
              <a:gd name="connsiteX3" fmla="*/ 717826 w 4504635"/>
              <a:gd name="connsiteY3" fmla="*/ 2982430 h 3548960"/>
              <a:gd name="connsiteX4" fmla="*/ 71782 w 4504635"/>
              <a:gd name="connsiteY4" fmla="*/ 0 h 3548960"/>
              <a:gd name="connsiteX0" fmla="*/ 71782 w 4504635"/>
              <a:gd name="connsiteY0" fmla="*/ 0 h 3598656"/>
              <a:gd name="connsiteX1" fmla="*/ 4504635 w 4504635"/>
              <a:gd name="connsiteY1" fmla="*/ 795131 h 3598656"/>
              <a:gd name="connsiteX2" fmla="*/ 4504635 w 4504635"/>
              <a:gd name="connsiteY2" fmla="*/ 3598656 h 3598656"/>
              <a:gd name="connsiteX3" fmla="*/ 717826 w 4504635"/>
              <a:gd name="connsiteY3" fmla="*/ 3032126 h 3598656"/>
              <a:gd name="connsiteX4" fmla="*/ 71782 w 4504635"/>
              <a:gd name="connsiteY4" fmla="*/ 0 h 3598656"/>
              <a:gd name="connsiteX0" fmla="*/ 71782 w 4504635"/>
              <a:gd name="connsiteY0" fmla="*/ 0 h 3598656"/>
              <a:gd name="connsiteX1" fmla="*/ 4504635 w 4504635"/>
              <a:gd name="connsiteY1" fmla="*/ 795131 h 3598656"/>
              <a:gd name="connsiteX2" fmla="*/ 4504635 w 4504635"/>
              <a:gd name="connsiteY2" fmla="*/ 3598656 h 3598656"/>
              <a:gd name="connsiteX3" fmla="*/ 717826 w 4504635"/>
              <a:gd name="connsiteY3" fmla="*/ 3032126 h 3598656"/>
              <a:gd name="connsiteX4" fmla="*/ 71782 w 4504635"/>
              <a:gd name="connsiteY4" fmla="*/ 0 h 3598656"/>
              <a:gd name="connsiteX0" fmla="*/ 16968 w 4449821"/>
              <a:gd name="connsiteY0" fmla="*/ 0 h 3896831"/>
              <a:gd name="connsiteX1" fmla="*/ 4449821 w 4449821"/>
              <a:gd name="connsiteY1" fmla="*/ 795131 h 3896831"/>
              <a:gd name="connsiteX2" fmla="*/ 4449821 w 4449821"/>
              <a:gd name="connsiteY2" fmla="*/ 3598656 h 3896831"/>
              <a:gd name="connsiteX3" fmla="*/ 3744142 w 4449821"/>
              <a:gd name="connsiteY3" fmla="*/ 3896831 h 3896831"/>
              <a:gd name="connsiteX4" fmla="*/ 16968 w 4449821"/>
              <a:gd name="connsiteY4" fmla="*/ 0 h 3896831"/>
              <a:gd name="connsiteX0" fmla="*/ 16968 w 5702152"/>
              <a:gd name="connsiteY0" fmla="*/ 0 h 3896831"/>
              <a:gd name="connsiteX1" fmla="*/ 4449821 w 5702152"/>
              <a:gd name="connsiteY1" fmla="*/ 795131 h 3896831"/>
              <a:gd name="connsiteX2" fmla="*/ 5702152 w 5702152"/>
              <a:gd name="connsiteY2" fmla="*/ 3539021 h 3896831"/>
              <a:gd name="connsiteX3" fmla="*/ 3744142 w 5702152"/>
              <a:gd name="connsiteY3" fmla="*/ 3896831 h 3896831"/>
              <a:gd name="connsiteX4" fmla="*/ 16968 w 5702152"/>
              <a:gd name="connsiteY4" fmla="*/ 0 h 3896831"/>
              <a:gd name="connsiteX0" fmla="*/ 16968 w 5702152"/>
              <a:gd name="connsiteY0" fmla="*/ 0 h 3896831"/>
              <a:gd name="connsiteX1" fmla="*/ 5175378 w 5702152"/>
              <a:gd name="connsiteY1" fmla="*/ 29818 h 3896831"/>
              <a:gd name="connsiteX2" fmla="*/ 5702152 w 5702152"/>
              <a:gd name="connsiteY2" fmla="*/ 3539021 h 3896831"/>
              <a:gd name="connsiteX3" fmla="*/ 3744142 w 5702152"/>
              <a:gd name="connsiteY3" fmla="*/ 3896831 h 3896831"/>
              <a:gd name="connsiteX4" fmla="*/ 16968 w 5702152"/>
              <a:gd name="connsiteY4" fmla="*/ 0 h 3896831"/>
              <a:gd name="connsiteX0" fmla="*/ 32265 w 5717449"/>
              <a:gd name="connsiteY0" fmla="*/ 0 h 3896831"/>
              <a:gd name="connsiteX1" fmla="*/ 5190675 w 5717449"/>
              <a:gd name="connsiteY1" fmla="*/ 29818 h 3896831"/>
              <a:gd name="connsiteX2" fmla="*/ 5717449 w 5717449"/>
              <a:gd name="connsiteY2" fmla="*/ 3539021 h 3896831"/>
              <a:gd name="connsiteX3" fmla="*/ 3759439 w 5717449"/>
              <a:gd name="connsiteY3" fmla="*/ 3896831 h 3896831"/>
              <a:gd name="connsiteX4" fmla="*/ 32265 w 5717449"/>
              <a:gd name="connsiteY4" fmla="*/ 0 h 3896831"/>
              <a:gd name="connsiteX0" fmla="*/ 32265 w 5717449"/>
              <a:gd name="connsiteY0" fmla="*/ 0 h 3896831"/>
              <a:gd name="connsiteX1" fmla="*/ 5190675 w 5717449"/>
              <a:gd name="connsiteY1" fmla="*/ 29818 h 3896831"/>
              <a:gd name="connsiteX2" fmla="*/ 5717449 w 5717449"/>
              <a:gd name="connsiteY2" fmla="*/ 3539021 h 3896831"/>
              <a:gd name="connsiteX3" fmla="*/ 3759439 w 5717449"/>
              <a:gd name="connsiteY3" fmla="*/ 3896831 h 3896831"/>
              <a:gd name="connsiteX4" fmla="*/ 32265 w 5717449"/>
              <a:gd name="connsiteY4" fmla="*/ 0 h 3896831"/>
              <a:gd name="connsiteX0" fmla="*/ 202252 w 5887436"/>
              <a:gd name="connsiteY0" fmla="*/ 0 h 3545226"/>
              <a:gd name="connsiteX1" fmla="*/ 5360662 w 5887436"/>
              <a:gd name="connsiteY1" fmla="*/ 29818 h 3545226"/>
              <a:gd name="connsiteX2" fmla="*/ 5887436 w 5887436"/>
              <a:gd name="connsiteY2" fmla="*/ 3539021 h 3545226"/>
              <a:gd name="connsiteX3" fmla="*/ 1802452 w 5887436"/>
              <a:gd name="connsiteY3" fmla="*/ 2048153 h 3545226"/>
              <a:gd name="connsiteX4" fmla="*/ 202252 w 5887436"/>
              <a:gd name="connsiteY4" fmla="*/ 0 h 3545226"/>
              <a:gd name="connsiteX0" fmla="*/ 263011 w 5948195"/>
              <a:gd name="connsiteY0" fmla="*/ 0 h 3546973"/>
              <a:gd name="connsiteX1" fmla="*/ 5421421 w 5948195"/>
              <a:gd name="connsiteY1" fmla="*/ 29818 h 3546973"/>
              <a:gd name="connsiteX2" fmla="*/ 5948195 w 5948195"/>
              <a:gd name="connsiteY2" fmla="*/ 3539021 h 3546973"/>
              <a:gd name="connsiteX3" fmla="*/ 1664429 w 5948195"/>
              <a:gd name="connsiteY3" fmla="*/ 2425840 h 3546973"/>
              <a:gd name="connsiteX4" fmla="*/ 263011 w 5948195"/>
              <a:gd name="connsiteY4" fmla="*/ 0 h 3546973"/>
              <a:gd name="connsiteX0" fmla="*/ 108321 w 5793505"/>
              <a:gd name="connsiteY0" fmla="*/ 0 h 3546973"/>
              <a:gd name="connsiteX1" fmla="*/ 5266731 w 5793505"/>
              <a:gd name="connsiteY1" fmla="*/ 29818 h 3546973"/>
              <a:gd name="connsiteX2" fmla="*/ 5793505 w 5793505"/>
              <a:gd name="connsiteY2" fmla="*/ 3539021 h 3546973"/>
              <a:gd name="connsiteX3" fmla="*/ 1509739 w 5793505"/>
              <a:gd name="connsiteY3" fmla="*/ 2425840 h 3546973"/>
              <a:gd name="connsiteX4" fmla="*/ 108321 w 5793505"/>
              <a:gd name="connsiteY4" fmla="*/ 0 h 3546973"/>
              <a:gd name="connsiteX0" fmla="*/ 85409 w 5770593"/>
              <a:gd name="connsiteY0" fmla="*/ 0 h 3546973"/>
              <a:gd name="connsiteX1" fmla="*/ 5243819 w 5770593"/>
              <a:gd name="connsiteY1" fmla="*/ 29818 h 3546973"/>
              <a:gd name="connsiteX2" fmla="*/ 5770593 w 5770593"/>
              <a:gd name="connsiteY2" fmla="*/ 3539021 h 3546973"/>
              <a:gd name="connsiteX3" fmla="*/ 1486827 w 5770593"/>
              <a:gd name="connsiteY3" fmla="*/ 2425840 h 3546973"/>
              <a:gd name="connsiteX4" fmla="*/ 85409 w 5770593"/>
              <a:gd name="connsiteY4" fmla="*/ 0 h 3546973"/>
              <a:gd name="connsiteX0" fmla="*/ 77374 w 5762558"/>
              <a:gd name="connsiteY0" fmla="*/ 0 h 3546973"/>
              <a:gd name="connsiteX1" fmla="*/ 5235784 w 5762558"/>
              <a:gd name="connsiteY1" fmla="*/ 29818 h 3546973"/>
              <a:gd name="connsiteX2" fmla="*/ 5762558 w 5762558"/>
              <a:gd name="connsiteY2" fmla="*/ 3539021 h 3546973"/>
              <a:gd name="connsiteX3" fmla="*/ 1478792 w 5762558"/>
              <a:gd name="connsiteY3" fmla="*/ 2425840 h 3546973"/>
              <a:gd name="connsiteX4" fmla="*/ 77374 w 5762558"/>
              <a:gd name="connsiteY4" fmla="*/ 0 h 3546973"/>
              <a:gd name="connsiteX0" fmla="*/ 86284 w 5771468"/>
              <a:gd name="connsiteY0" fmla="*/ 0 h 3546973"/>
              <a:gd name="connsiteX1" fmla="*/ 5244694 w 5771468"/>
              <a:gd name="connsiteY1" fmla="*/ 29818 h 3546973"/>
              <a:gd name="connsiteX2" fmla="*/ 5771468 w 5771468"/>
              <a:gd name="connsiteY2" fmla="*/ 3539021 h 3546973"/>
              <a:gd name="connsiteX3" fmla="*/ 1487702 w 5771468"/>
              <a:gd name="connsiteY3" fmla="*/ 2425840 h 3546973"/>
              <a:gd name="connsiteX4" fmla="*/ 86284 w 5771468"/>
              <a:gd name="connsiteY4" fmla="*/ 0 h 3546973"/>
              <a:gd name="connsiteX0" fmla="*/ 86284 w 5771468"/>
              <a:gd name="connsiteY0" fmla="*/ 0 h 3702637"/>
              <a:gd name="connsiteX1" fmla="*/ 5244694 w 5771468"/>
              <a:gd name="connsiteY1" fmla="*/ 29818 h 3702637"/>
              <a:gd name="connsiteX2" fmla="*/ 5771468 w 5771468"/>
              <a:gd name="connsiteY2" fmla="*/ 3539021 h 3702637"/>
              <a:gd name="connsiteX3" fmla="*/ 1487702 w 5771468"/>
              <a:gd name="connsiteY3" fmla="*/ 2425840 h 3702637"/>
              <a:gd name="connsiteX4" fmla="*/ 86284 w 5771468"/>
              <a:gd name="connsiteY4" fmla="*/ 0 h 3702637"/>
              <a:gd name="connsiteX0" fmla="*/ 86284 w 5264573"/>
              <a:gd name="connsiteY0" fmla="*/ 0 h 3796178"/>
              <a:gd name="connsiteX1" fmla="*/ 5244694 w 5264573"/>
              <a:gd name="connsiteY1" fmla="*/ 29818 h 3796178"/>
              <a:gd name="connsiteX2" fmla="*/ 5264573 w 5264573"/>
              <a:gd name="connsiteY2" fmla="*/ 3678169 h 3796178"/>
              <a:gd name="connsiteX3" fmla="*/ 1487702 w 5264573"/>
              <a:gd name="connsiteY3" fmla="*/ 2425840 h 3796178"/>
              <a:gd name="connsiteX4" fmla="*/ 86284 w 5264573"/>
              <a:gd name="connsiteY4" fmla="*/ 0 h 3796178"/>
              <a:gd name="connsiteX0" fmla="*/ 86284 w 5264573"/>
              <a:gd name="connsiteY0" fmla="*/ 0 h 3897510"/>
              <a:gd name="connsiteX1" fmla="*/ 5244694 w 5264573"/>
              <a:gd name="connsiteY1" fmla="*/ 29818 h 3897510"/>
              <a:gd name="connsiteX2" fmla="*/ 5264573 w 5264573"/>
              <a:gd name="connsiteY2" fmla="*/ 3678169 h 3897510"/>
              <a:gd name="connsiteX3" fmla="*/ 1487702 w 5264573"/>
              <a:gd name="connsiteY3" fmla="*/ 2425840 h 3897510"/>
              <a:gd name="connsiteX4" fmla="*/ 86284 w 5264573"/>
              <a:gd name="connsiteY4" fmla="*/ 0 h 3897510"/>
              <a:gd name="connsiteX0" fmla="*/ 86284 w 5264573"/>
              <a:gd name="connsiteY0" fmla="*/ 0 h 3831404"/>
              <a:gd name="connsiteX1" fmla="*/ 5244694 w 5264573"/>
              <a:gd name="connsiteY1" fmla="*/ 29818 h 3831404"/>
              <a:gd name="connsiteX2" fmla="*/ 5264573 w 5264573"/>
              <a:gd name="connsiteY2" fmla="*/ 3678169 h 3831404"/>
              <a:gd name="connsiteX3" fmla="*/ 1487702 w 5264573"/>
              <a:gd name="connsiteY3" fmla="*/ 2425840 h 3831404"/>
              <a:gd name="connsiteX4" fmla="*/ 86284 w 5264573"/>
              <a:gd name="connsiteY4" fmla="*/ 0 h 3831404"/>
              <a:gd name="connsiteX0" fmla="*/ 86284 w 5264573"/>
              <a:gd name="connsiteY0" fmla="*/ 0 h 3893101"/>
              <a:gd name="connsiteX1" fmla="*/ 5244694 w 5264573"/>
              <a:gd name="connsiteY1" fmla="*/ 29818 h 3893101"/>
              <a:gd name="connsiteX2" fmla="*/ 5264573 w 5264573"/>
              <a:gd name="connsiteY2" fmla="*/ 3678169 h 3893101"/>
              <a:gd name="connsiteX3" fmla="*/ 1487702 w 5264573"/>
              <a:gd name="connsiteY3" fmla="*/ 2425840 h 3893101"/>
              <a:gd name="connsiteX4" fmla="*/ 86284 w 5264573"/>
              <a:gd name="connsiteY4" fmla="*/ 0 h 3893101"/>
              <a:gd name="connsiteX0" fmla="*/ 86284 w 5264573"/>
              <a:gd name="connsiteY0" fmla="*/ 0 h 3888384"/>
              <a:gd name="connsiteX1" fmla="*/ 5244694 w 5264573"/>
              <a:gd name="connsiteY1" fmla="*/ 29818 h 3888384"/>
              <a:gd name="connsiteX2" fmla="*/ 5264573 w 5264573"/>
              <a:gd name="connsiteY2" fmla="*/ 3678169 h 3888384"/>
              <a:gd name="connsiteX3" fmla="*/ 1487702 w 5264573"/>
              <a:gd name="connsiteY3" fmla="*/ 2425840 h 3888384"/>
              <a:gd name="connsiteX4" fmla="*/ 86284 w 5264573"/>
              <a:gd name="connsiteY4" fmla="*/ 0 h 3888384"/>
              <a:gd name="connsiteX0" fmla="*/ 87175 w 5265464"/>
              <a:gd name="connsiteY0" fmla="*/ 0 h 3888384"/>
              <a:gd name="connsiteX1" fmla="*/ 5245585 w 5265464"/>
              <a:gd name="connsiteY1" fmla="*/ 29818 h 3888384"/>
              <a:gd name="connsiteX2" fmla="*/ 5265464 w 5265464"/>
              <a:gd name="connsiteY2" fmla="*/ 3678169 h 3888384"/>
              <a:gd name="connsiteX3" fmla="*/ 1488593 w 5265464"/>
              <a:gd name="connsiteY3" fmla="*/ 2425840 h 3888384"/>
              <a:gd name="connsiteX4" fmla="*/ 87175 w 5265464"/>
              <a:gd name="connsiteY4" fmla="*/ 0 h 3888384"/>
              <a:gd name="connsiteX0" fmla="*/ 87175 w 5265464"/>
              <a:gd name="connsiteY0" fmla="*/ 0 h 3910260"/>
              <a:gd name="connsiteX1" fmla="*/ 5245585 w 5265464"/>
              <a:gd name="connsiteY1" fmla="*/ 29818 h 3910260"/>
              <a:gd name="connsiteX2" fmla="*/ 5265464 w 5265464"/>
              <a:gd name="connsiteY2" fmla="*/ 3678169 h 3910260"/>
              <a:gd name="connsiteX3" fmla="*/ 1488593 w 5265464"/>
              <a:gd name="connsiteY3" fmla="*/ 2425840 h 3910260"/>
              <a:gd name="connsiteX4" fmla="*/ 87175 w 5265464"/>
              <a:gd name="connsiteY4" fmla="*/ 0 h 3910260"/>
              <a:gd name="connsiteX0" fmla="*/ 87175 w 5265464"/>
              <a:gd name="connsiteY0" fmla="*/ 0 h 3910260"/>
              <a:gd name="connsiteX1" fmla="*/ 5245585 w 5265464"/>
              <a:gd name="connsiteY1" fmla="*/ 1 h 3910260"/>
              <a:gd name="connsiteX2" fmla="*/ 5265464 w 5265464"/>
              <a:gd name="connsiteY2" fmla="*/ 3678169 h 3910260"/>
              <a:gd name="connsiteX3" fmla="*/ 1488593 w 5265464"/>
              <a:gd name="connsiteY3" fmla="*/ 2425840 h 3910260"/>
              <a:gd name="connsiteX4" fmla="*/ 87175 w 5265464"/>
              <a:gd name="connsiteY4" fmla="*/ 0 h 391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5464" h="3910260">
                <a:moveTo>
                  <a:pt x="87175" y="0"/>
                </a:moveTo>
                <a:lnTo>
                  <a:pt x="5245585" y="1"/>
                </a:lnTo>
                <a:lnTo>
                  <a:pt x="5265464" y="3678169"/>
                </a:lnTo>
                <a:cubicBezTo>
                  <a:pt x="4573037" y="4016100"/>
                  <a:pt x="2369864" y="4244700"/>
                  <a:pt x="1488593" y="2425840"/>
                </a:cubicBezTo>
                <a:cubicBezTo>
                  <a:pt x="269393" y="1859080"/>
                  <a:pt x="-214312" y="944447"/>
                  <a:pt x="871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lang="pt-BR" dirty="0"/>
            </a:lvl1pPr>
          </a:lstStyle>
          <a:p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64283AD-3BC5-090C-5A40-D1A3B6F22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6397E30-2C4F-FD2B-6F4E-05E4F7F034AD}"/>
              </a:ext>
            </a:extLst>
          </p:cNvPr>
          <p:cNvSpPr/>
          <p:nvPr userDrawn="1"/>
        </p:nvSpPr>
        <p:spPr>
          <a:xfrm>
            <a:off x="1" y="584462"/>
            <a:ext cx="603314" cy="565608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67DA2B3-7E24-FBB9-4E06-B5EDDED31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4462"/>
            <a:ext cx="9478992" cy="1063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E0797BC9-07CA-A3EC-E112-2E4F1EF7B8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009020"/>
            <a:ext cx="6397487" cy="295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Evitar textos muito grandes em uma só página. É melhor desmembrar a página para que todos possam conseguir visualizar seu conteúdo.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424121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8ADA480C-8CCE-428F-BFAD-333227DDFDFC}"/>
              </a:ext>
            </a:extLst>
          </p:cNvPr>
          <p:cNvSpPr/>
          <p:nvPr userDrawn="1"/>
        </p:nvSpPr>
        <p:spPr>
          <a:xfrm>
            <a:off x="2724347" y="0"/>
            <a:ext cx="4815140" cy="5555411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1E85CBB-125D-89FB-BD92-AE8143BAE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899" y="6466786"/>
            <a:ext cx="673101" cy="321296"/>
          </a:xfrm>
        </p:spPr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ED5A28-DF23-DBB6-8E54-14618407EDE1}"/>
              </a:ext>
            </a:extLst>
          </p:cNvPr>
          <p:cNvSpPr/>
          <p:nvPr userDrawn="1"/>
        </p:nvSpPr>
        <p:spPr>
          <a:xfrm>
            <a:off x="0" y="6419653"/>
            <a:ext cx="377072" cy="47133"/>
          </a:xfrm>
          <a:prstGeom prst="rect">
            <a:avLst/>
          </a:prstGeom>
          <a:solidFill>
            <a:srgbClr val="FAB5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2DB21A-CE4A-BE64-B85F-03E5F1DB4CDB}"/>
              </a:ext>
            </a:extLst>
          </p:cNvPr>
          <p:cNvSpPr txBox="1"/>
          <p:nvPr userDrawn="1"/>
        </p:nvSpPr>
        <p:spPr>
          <a:xfrm>
            <a:off x="414781" y="6296261"/>
            <a:ext cx="230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pt-BR" sz="1600" b="0" i="0" u="none" strike="noStrike" spc="300" baseline="30000" dirty="0">
                <a:solidFill>
                  <a:srgbClr val="004288"/>
                </a:solidFill>
                <a:latin typeface="Segoe UI" panose="020B0502040204020203" pitchFamily="34" charset="0"/>
              </a:rPr>
              <a:t>WWW.CREA-MG.ORG.BR</a:t>
            </a:r>
            <a:endParaRPr lang="pt-BR" sz="1600" spc="300" dirty="0">
              <a:solidFill>
                <a:srgbClr val="004288"/>
              </a:solidFill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933B366-0BFA-5F32-0FB4-2E282340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72" y="6061665"/>
            <a:ext cx="1599290" cy="4691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C4E84C-7D3F-6810-C0D5-D22C793BE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0079" y="584462"/>
            <a:ext cx="399259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256"/>
                </a:solidFill>
              </a:defRPr>
            </a:lvl1pPr>
          </a:lstStyle>
          <a:p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TÍTULO EM CAIXA ALTA. </a:t>
            </a:r>
            <a:b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pt-BR" sz="3600" dirty="0">
                <a:solidFill>
                  <a:srgbClr val="004288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CORPO 32 A 46.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id="{A3248C1F-5143-C74F-4BB7-929DEB372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0465" y="3493697"/>
            <a:ext cx="3405996" cy="185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rgbClr val="3D3D3C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rgbClr val="3D3D3C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rgbClr val="3D3D3C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rgbClr val="3D3D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Subtítulo. Caixa baixa. Corpo 22 a 28</a:t>
            </a: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2A19C720-8822-4852-EBE3-A4A9841D2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24150" cy="27241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9AA3FF71-1358-774C-239E-E8B976943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3453" y="3493697"/>
            <a:ext cx="3233468" cy="206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D3D3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t-BR" sz="2800" dirty="0">
                <a:latin typeface="Segoe UI" panose="020B0502040204020203" pitchFamily="34" charset="0"/>
                <a:cs typeface="Segoe UI" panose="020B0502040204020203" pitchFamily="34" charset="0"/>
              </a:rPr>
              <a:t>Texto curto. Sugestão corpo entre 20 e 26. Negritar palavras-chave. </a:t>
            </a:r>
          </a:p>
        </p:txBody>
      </p:sp>
    </p:spTree>
    <p:extLst>
      <p:ext uri="{BB962C8B-B14F-4D97-AF65-F5344CB8AC3E}">
        <p14:creationId xmlns:p14="http://schemas.microsoft.com/office/powerpoint/2010/main" val="10818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9AEB9B7-B693-BC4A-E4C0-EB4202D38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197D90-4F90-4C81-2FC8-8EC0EB4ED9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5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A71E9C5-FA77-7672-A385-CDF05A956CA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ço Reservado para Número de Slide 2">
            <a:extLst>
              <a:ext uri="{FF2B5EF4-FFF2-40B4-BE49-F238E27FC236}">
                <a16:creationId xmlns:a16="http://schemas.microsoft.com/office/drawing/2014/main" id="{23512BD8-D891-28E9-6B1C-6D0A30BD5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899" y="6466786"/>
            <a:ext cx="673101" cy="3212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fld id="{03DC2DEF-D2FE-4B45-ABA4-9F153FD1C98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15" r:id="rId3"/>
    <p:sldLayoutId id="2147483710" r:id="rId4"/>
    <p:sldLayoutId id="2147483716" r:id="rId5"/>
    <p:sldLayoutId id="2147483712" r:id="rId6"/>
    <p:sldLayoutId id="2147483713" r:id="rId7"/>
    <p:sldLayoutId id="2147483717" r:id="rId8"/>
    <p:sldLayoutId id="214748371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42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BAFBC1E-5F05-BF5A-6308-AB306E2A1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FE9339-7037-6A8B-EC1E-431069E50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DDB9067-F063-E9B8-59B8-943298C18C48}"/>
              </a:ext>
            </a:extLst>
          </p:cNvPr>
          <p:cNvSpPr txBox="1"/>
          <p:nvPr/>
        </p:nvSpPr>
        <p:spPr>
          <a:xfrm>
            <a:off x="1371599" y="309521"/>
            <a:ext cx="1082040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de Apresentação dos </a:t>
            </a:r>
          </a:p>
          <a:p>
            <a:pPr algn="ctr">
              <a:lnSpc>
                <a:spcPct val="95000"/>
              </a:lnSpc>
            </a:pPr>
            <a:r>
              <a:rPr lang="pt-BR" alt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Trabalho do CREA-MG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8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5048B418-9E01-0515-49F6-EE72C18A0CF0}"/>
              </a:ext>
            </a:extLst>
          </p:cNvPr>
          <p:cNvSpPr txBox="1">
            <a:spLocks/>
          </p:cNvSpPr>
          <p:nvPr/>
        </p:nvSpPr>
        <p:spPr>
          <a:xfrm>
            <a:off x="838200" y="2179985"/>
            <a:ext cx="10515600" cy="847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AB51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Projeto de Fiscalização de Caldeiras e Vasos de Pressão</a:t>
            </a:r>
            <a:br>
              <a:rPr lang="pt-BR" altLang="pt-BR" sz="4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pt-BR" altLang="pt-BR" sz="4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/>
            </a:r>
            <a:br>
              <a:rPr lang="pt-BR" altLang="pt-BR" sz="44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88353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EB7B3A1-2AFF-3917-9C93-94A7CD94C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F94616D-2811-671F-A804-7F4C9BE8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1" y="584463"/>
            <a:ext cx="10919458" cy="987438"/>
          </a:xfrm>
        </p:spPr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Nome do Grupo de Trabalho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>Composição: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FD547927-056C-91C0-28A5-03C31D5579AE}"/>
              </a:ext>
            </a:extLst>
          </p:cNvPr>
          <p:cNvSpPr txBox="1">
            <a:spLocks/>
          </p:cNvSpPr>
          <p:nvPr/>
        </p:nvSpPr>
        <p:spPr>
          <a:xfrm>
            <a:off x="1160198" y="1853086"/>
            <a:ext cx="4447169" cy="4332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pt-BR" b="1" dirty="0">
                <a:solidFill>
                  <a:srgbClr val="0070C0"/>
                </a:solidFill>
                <a:latin typeface="Times New Roman" pitchFamily="18" charset="0"/>
              </a:rPr>
              <a:t>Conselheiros 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Diêgo Fernandes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Roberto Levy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pt-BR" sz="4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B2C02520-AF52-700D-43EF-710F790FD86D}"/>
              </a:ext>
            </a:extLst>
          </p:cNvPr>
          <p:cNvSpPr txBox="1">
            <a:spLocks/>
          </p:cNvSpPr>
          <p:nvPr/>
        </p:nvSpPr>
        <p:spPr>
          <a:xfrm>
            <a:off x="5607367" y="1853086"/>
            <a:ext cx="4626429" cy="3884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spcBef>
                <a:spcPts val="0"/>
              </a:spcBef>
              <a:buNone/>
            </a:pPr>
            <a:r>
              <a:rPr lang="pt-BR" b="1" dirty="0">
                <a:solidFill>
                  <a:srgbClr val="0070C0"/>
                </a:solidFill>
                <a:latin typeface="Times New Roman" pitchFamily="18" charset="0"/>
              </a:rPr>
              <a:t>Convidados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Donizeti Leão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Jonatas Ramos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Carlos Paixão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Julie Teixeira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Renato Yoshida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Leonardo Malard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Luiz Emílio</a:t>
            </a:r>
          </a:p>
          <a:p>
            <a:pPr marL="681228" indent="-571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70C0"/>
                </a:solidFill>
                <a:latin typeface="Times New Roman" pitchFamily="18" charset="0"/>
              </a:rPr>
              <a:t>Irineu Petri</a:t>
            </a:r>
            <a:endParaRPr lang="pt-BR" dirty="0">
              <a:solidFill>
                <a:srgbClr val="0070C0"/>
              </a:solidFill>
              <a:latin typeface="Times New Roman" pitchFamily="18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pt-BR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78F8-2A3A-FA17-6D53-2ECFCB06B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C962090-7E67-9186-5782-43F8E293A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8820590-6AA5-B9B7-DE1C-7B3FBD96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4463"/>
            <a:ext cx="11033760" cy="970018"/>
          </a:xfrm>
        </p:spPr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Nome do Grupo de Trabalho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>Objetivo: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32B95BA-0684-2A14-81F1-A5AEEA62CEE5}"/>
              </a:ext>
            </a:extLst>
          </p:cNvPr>
          <p:cNvSpPr txBox="1"/>
          <p:nvPr/>
        </p:nvSpPr>
        <p:spPr>
          <a:xfrm>
            <a:off x="0" y="1810435"/>
            <a:ext cx="11277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Continuidade e apoio no Termo de Cooperação com a Superintendência Regional do Trabalho e Emprego de Minas Gerais; Levantamento, de acordo com a tabela TOS, das indicações relacionadas à 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</a:rPr>
              <a:t>Norma Regulamentadora nº13 </a:t>
            </a: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– 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</a:rPr>
              <a:t>caldeiras, vasos </a:t>
            </a: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de pressão, 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</a:rPr>
              <a:t>tubulações </a:t>
            </a: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e tanques metálicos de 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</a:rPr>
              <a:t>armazenamento; </a:t>
            </a:r>
            <a:r>
              <a:rPr lang="pt-BR" sz="3200" dirty="0">
                <a:solidFill>
                  <a:srgbClr val="0070C0"/>
                </a:solidFill>
                <a:latin typeface="Times New Roman" pitchFamily="18" charset="0"/>
              </a:rPr>
              <a:t>Análise das autuações executadas pelo Ministério do </a:t>
            </a:r>
            <a:r>
              <a:rPr lang="pt-BR" sz="3200" dirty="0" smtClean="0">
                <a:solidFill>
                  <a:srgbClr val="0070C0"/>
                </a:solidFill>
                <a:latin typeface="Times New Roman" pitchFamily="18" charset="0"/>
              </a:rPr>
              <a:t>Trabalho; Construção de material orientativo para profissionais e sociedade.</a:t>
            </a:r>
            <a:endParaRPr lang="pt-BR" sz="32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6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EE88-73E2-562A-7870-C21B9CD2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9EF69A-54B1-34AC-EDB4-202934D87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EAA4D39-726C-3C5F-9531-E1BDE1EB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4463"/>
            <a:ext cx="11003280" cy="970018"/>
          </a:xfrm>
        </p:spPr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Nome do Grupo de Trabalho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>Desenvolvimento das Atividades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1C6B8C-849E-16F2-219E-5D93EF5743F0}"/>
              </a:ext>
            </a:extLst>
          </p:cNvPr>
          <p:cNvSpPr txBox="1"/>
          <p:nvPr/>
        </p:nvSpPr>
        <p:spPr>
          <a:xfrm>
            <a:off x="0" y="1810435"/>
            <a:ext cx="1127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Foram realizadas oito reuniões ao longo do ano de 2024. Inicialmente foram discutidos os quantitativos de ART’s e profissionais envolvidos com as atividades relacionadas com a </a:t>
            </a: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NR-13. Também foi analisado o quantitativo de interdições do MTE. </a:t>
            </a: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endParaRPr lang="pt-BR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315"/>
              </p:ext>
            </p:extLst>
          </p:nvPr>
        </p:nvGraphicFramePr>
        <p:xfrm>
          <a:off x="207800" y="2945836"/>
          <a:ext cx="5570805" cy="303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291355"/>
              </p:ext>
            </p:extLst>
          </p:nvPr>
        </p:nvGraphicFramePr>
        <p:xfrm>
          <a:off x="5986405" y="2945834"/>
          <a:ext cx="4875595" cy="303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62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EE88-73E2-562A-7870-C21B9CD2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9EF69A-54B1-34AC-EDB4-202934D87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EAA4D39-726C-3C5F-9531-E1BDE1EB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4463"/>
            <a:ext cx="11003280" cy="970018"/>
          </a:xfrm>
        </p:spPr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Nome do Grupo de Trabalho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>Desenvolvimento das Atividades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1C6B8C-849E-16F2-219E-5D93EF5743F0}"/>
              </a:ext>
            </a:extLst>
          </p:cNvPr>
          <p:cNvSpPr txBox="1"/>
          <p:nvPr/>
        </p:nvSpPr>
        <p:spPr>
          <a:xfrm>
            <a:off x="0" y="2984327"/>
            <a:ext cx="1127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rgbClr val="0070C0"/>
                </a:solidFill>
                <a:latin typeface="Times New Roman" pitchFamily="18" charset="0"/>
              </a:rPr>
              <a:t>A estrutura da cartilha foi definida a partir de capítulos</a:t>
            </a: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pPr marL="566928" indent="-457200" algn="just"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Orientações para inspetores (Profissionais Legalmente Habilitados – PLH);</a:t>
            </a:r>
          </a:p>
          <a:p>
            <a:pPr marL="566928" indent="-457200" algn="just"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Orientações para reformadores (Empresas especializadas);</a:t>
            </a:r>
          </a:p>
          <a:p>
            <a:pPr marL="566928" indent="-457200" algn="just"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Orientações para proprietários (Empresas dos seguimentos de uso das caldeiras).</a:t>
            </a: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1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D9FB8-7B38-9CFE-0B01-FA5B5BDEA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459D0B-24DD-C5F4-BDEC-7742FD745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B756323-4F5E-04F1-534F-06A3849E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584463"/>
            <a:ext cx="10899139" cy="970018"/>
          </a:xfrm>
        </p:spPr>
        <p:txBody>
          <a:bodyPr/>
          <a:lstStyle/>
          <a:p>
            <a:r>
              <a:rPr lang="pt-BR" altLang="pt-BR" dirty="0">
                <a:solidFill>
                  <a:srgbClr val="FF0000"/>
                </a:solidFill>
              </a:rPr>
              <a:t>Nome do Grupo de Trabalho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>Produto do Grupo de Trabalho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DF8298-02C1-6915-DEC6-C05A8417E780}"/>
              </a:ext>
            </a:extLst>
          </p:cNvPr>
          <p:cNvSpPr txBox="1"/>
          <p:nvPr/>
        </p:nvSpPr>
        <p:spPr>
          <a:xfrm>
            <a:off x="98854" y="3083181"/>
            <a:ext cx="1127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628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Material base da cartilha para publicação;</a:t>
            </a:r>
          </a:p>
          <a:p>
            <a:pPr marL="452628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Podcast;</a:t>
            </a:r>
          </a:p>
          <a:p>
            <a:pPr marL="452628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Publicação na revista da AVEA (17ª edição);</a:t>
            </a:r>
          </a:p>
          <a:p>
            <a:pPr marL="452628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  <a:latin typeface="Times New Roman" pitchFamily="18" charset="0"/>
              </a:rPr>
              <a:t>Publicação da cartilha nos meios de comunicação do CREA.</a:t>
            </a:r>
            <a:endParaRPr lang="pt-BR" sz="2400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5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11674E-B0EF-3361-8921-D16ECF88E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C2DEF-D2FE-4B45-ABA4-9F153FD1C98A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FAE4AC3-D1CE-36A8-D050-7536729E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46" y="2926855"/>
            <a:ext cx="10563929" cy="829599"/>
          </a:xfrm>
        </p:spPr>
        <p:txBody>
          <a:bodyPr/>
          <a:lstStyle/>
          <a:p>
            <a:pPr marL="109728">
              <a:spcBef>
                <a:spcPts val="0"/>
              </a:spcBef>
            </a:pPr>
            <a:r>
              <a:rPr lang="pt-BR" sz="2400" b="0" dirty="0" smtClean="0">
                <a:solidFill>
                  <a:srgbClr val="0070C0"/>
                </a:solidFill>
                <a:latin typeface="Times New Roman" pitchFamily="18" charset="0"/>
              </a:rPr>
              <a:t>Convidados e a SRTE/MG – Superintendência Regional do Trabalho e Emprego de Minas Gerais.</a:t>
            </a:r>
            <a:endParaRPr lang="pt-BR" sz="2400" b="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AA97F28C-8852-40F9-C34B-D6842783305C}"/>
              </a:ext>
            </a:extLst>
          </p:cNvPr>
          <p:cNvSpPr txBox="1">
            <a:spLocks/>
          </p:cNvSpPr>
          <p:nvPr/>
        </p:nvSpPr>
        <p:spPr>
          <a:xfrm>
            <a:off x="599440" y="584463"/>
            <a:ext cx="11013440" cy="9700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428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dirty="0">
                <a:solidFill>
                  <a:srgbClr val="FF0000"/>
                </a:solidFill>
              </a:rPr>
              <a:t>Nome do Grupo de Trabalho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>Considerações Finais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76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stitucional Crea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69743_TF34126823.potx" id="{3AC83EE7-A9E2-495C-96AE-2A1AB7530972}" vid="{064D7A1E-16EB-4292-AE16-30C55E8A9D7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blocos, clássica e arrojada</Template>
  <TotalTime>4599</TotalTime>
  <Words>322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Microsoft YaHei</vt:lpstr>
      <vt:lpstr>Arial</vt:lpstr>
      <vt:lpstr>Calibri</vt:lpstr>
      <vt:lpstr>Segoe UI</vt:lpstr>
      <vt:lpstr>Segoe UI Black</vt:lpstr>
      <vt:lpstr>Segoe UI Semibold</vt:lpstr>
      <vt:lpstr>Times New Roman</vt:lpstr>
      <vt:lpstr>Wingdings</vt:lpstr>
      <vt:lpstr>Tema do Office</vt:lpstr>
      <vt:lpstr>Apresentação do PowerPoint</vt:lpstr>
      <vt:lpstr>Apresentação do PowerPoint</vt:lpstr>
      <vt:lpstr>Nome do Grupo de Trabalho Composição: </vt:lpstr>
      <vt:lpstr>Nome do Grupo de Trabalho Objetivo:</vt:lpstr>
      <vt:lpstr>Nome do Grupo de Trabalho Desenvolvimento das Atividades</vt:lpstr>
      <vt:lpstr>Nome do Grupo de Trabalho Desenvolvimento das Atividades</vt:lpstr>
      <vt:lpstr>Nome do Grupo de Trabalho Produto do Grupo de Trabalho</vt:lpstr>
      <vt:lpstr>Convidados e a SRTE/MG – Superintendência Regional do Trabalho e Emprego de Minas Gerais.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da apresentação aqui</dc:title>
  <dc:creator>Daniel Renna Pereira - Divisão de Comunicação e Publicidade</dc:creator>
  <cp:lastModifiedBy>Diego</cp:lastModifiedBy>
  <cp:revision>71</cp:revision>
  <dcterms:created xsi:type="dcterms:W3CDTF">2022-04-27T17:09:57Z</dcterms:created>
  <dcterms:modified xsi:type="dcterms:W3CDTF">2024-12-18T16:25:49Z</dcterms:modified>
</cp:coreProperties>
</file>