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8" r:id="rId2"/>
    <p:sldId id="259" r:id="rId3"/>
    <p:sldId id="300" r:id="rId4"/>
    <p:sldId id="301" r:id="rId5"/>
    <p:sldId id="302" r:id="rId6"/>
    <p:sldId id="304" r:id="rId7"/>
    <p:sldId id="305" r:id="rId8"/>
    <p:sldId id="306" r:id="rId9"/>
    <p:sldId id="307" r:id="rId10"/>
    <p:sldId id="308" r:id="rId11"/>
    <p:sldId id="309" r:id="rId12"/>
    <p:sldId id="310" r:id="rId13"/>
    <p:sldId id="311" r:id="rId14"/>
    <p:sldId id="317" r:id="rId15"/>
    <p:sldId id="312" r:id="rId16"/>
    <p:sldId id="316" r:id="rId17"/>
    <p:sldId id="313" r:id="rId18"/>
    <p:sldId id="318" r:id="rId19"/>
    <p:sldId id="314" r:id="rId20"/>
    <p:sldId id="315" r:id="rId21"/>
    <p:sldId id="303" r:id="rId22"/>
    <p:sldId id="268" r:id="rId23"/>
  </p:sldIdLst>
  <p:sldSz cx="12192000" cy="6858000"/>
  <p:notesSz cx="6858000" cy="9144000"/>
  <p:defaultTextStyle>
    <a:defPPr rtl="0"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niel Renna Pereira - Divisão de Comunicação e Publicidade" initials="DRPDdCeP" lastIdx="1" clrIdx="0">
    <p:extLst>
      <p:ext uri="{19B8F6BF-5375-455C-9EA6-DF929625EA0E}">
        <p15:presenceInfo xmlns:p15="http://schemas.microsoft.com/office/powerpoint/2012/main" userId="S-1-5-21-356460449-587009042-3091672549-338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288"/>
    <a:srgbClr val="FAB512"/>
    <a:srgbClr val="193256"/>
    <a:srgbClr val="3D3D3C"/>
    <a:srgbClr val="1DB3AE"/>
    <a:srgbClr val="172B49"/>
    <a:srgbClr val="6B4092"/>
    <a:srgbClr val="023059"/>
    <a:srgbClr val="1F344A"/>
    <a:srgbClr val="A19D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F7502E1-9F0C-4EF6-B47A-D7D5178ED678}" v="46" dt="2024-11-29T14:33:12.66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 autoAdjust="0"/>
    <p:restoredTop sz="93810" autoAdjust="0"/>
  </p:normalViewPr>
  <p:slideViewPr>
    <p:cSldViewPr snapToGrid="0" showGuides="1">
      <p:cViewPr varScale="1">
        <p:scale>
          <a:sx n="63" d="100"/>
          <a:sy n="63" d="100"/>
        </p:scale>
        <p:origin x="780" y="52"/>
      </p:cViewPr>
      <p:guideLst>
        <p:guide orient="horz" pos="2183"/>
        <p:guide pos="3840"/>
      </p:guideLst>
    </p:cSldViewPr>
  </p:slideViewPr>
  <p:outlineViewPr>
    <p:cViewPr>
      <p:scale>
        <a:sx n="33" d="100"/>
        <a:sy n="33" d="100"/>
      </p:scale>
      <p:origin x="0" y="-1249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3" d="100"/>
          <a:sy n="83" d="100"/>
        </p:scale>
        <p:origin x="385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sz="1800" b="1" i="0" u="none" strike="noStrike" kern="1200" spc="0" baseline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1º Workshop de Estudo das Instruções Técnicas na Prevenção e Combate À Incêndio	</a:t>
            </a:r>
            <a:r>
              <a:rPr lang="en-US" dirty="0"/>
              <a:t>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rgbClr val="004288"/>
            </a:solidFill>
            <a:ln>
              <a:noFill/>
            </a:ln>
            <a:effectLst/>
          </c:spPr>
          <c:invertIfNegative val="0"/>
          <c:cat>
            <c:strRef>
              <c:f>Planilha1!$A$2:$A$5</c:f>
              <c:strCache>
                <c:ptCount val="4"/>
                <c:pt idx="0">
                  <c:v>INSCRIÇÕES</c:v>
                </c:pt>
                <c:pt idx="1">
                  <c:v>PRESENÇA</c:v>
                </c:pt>
                <c:pt idx="2">
                  <c:v>VISUALIZAÇÕES ONLINE</c:v>
                </c:pt>
                <c:pt idx="3">
                  <c:v>CRIAÇÃO DE GRUPO - PSCIP</c:v>
                </c:pt>
              </c:strCache>
            </c:strRef>
          </c:cat>
          <c:val>
            <c:numRef>
              <c:f>Planilha1!$B$2:$B$5</c:f>
              <c:numCache>
                <c:formatCode>General</c:formatCode>
                <c:ptCount val="4"/>
                <c:pt idx="0">
                  <c:v>178</c:v>
                </c:pt>
                <c:pt idx="1">
                  <c:v>70</c:v>
                </c:pt>
                <c:pt idx="2">
                  <c:v>755</c:v>
                </c:pt>
                <c:pt idx="3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581-4D2F-9206-CC0BDEBC83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49249791"/>
        <c:axId val="1349246911"/>
      </c:barChart>
      <c:catAx>
        <c:axId val="13492497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349246911"/>
        <c:crosses val="autoZero"/>
        <c:auto val="1"/>
        <c:lblAlgn val="ctr"/>
        <c:lblOffset val="100"/>
        <c:noMultiLvlLbl val="0"/>
      </c:catAx>
      <c:valAx>
        <c:axId val="134924691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34924979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sz="1800" b="1" i="0" u="none" strike="noStrike" kern="1200" spc="0" baseline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4º Seminário de Prevenção e Combate à Incêndio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rgbClr val="004288"/>
            </a:solidFill>
            <a:ln>
              <a:noFill/>
            </a:ln>
            <a:effectLst/>
          </c:spPr>
          <c:invertIfNegative val="0"/>
          <c:cat>
            <c:strRef>
              <c:f>Planilha1!$A$2:$A$5</c:f>
              <c:strCache>
                <c:ptCount val="4"/>
                <c:pt idx="0">
                  <c:v>INSCRIÇÕES</c:v>
                </c:pt>
                <c:pt idx="1">
                  <c:v>PRESENÇA</c:v>
                </c:pt>
                <c:pt idx="2">
                  <c:v>VIZUALIZAÇÕES ONLINE</c:v>
                </c:pt>
                <c:pt idx="3">
                  <c:v>CRIAÇÃO GRUPO - PSCIP</c:v>
                </c:pt>
              </c:strCache>
            </c:strRef>
          </c:cat>
          <c:val>
            <c:numRef>
              <c:f>Planilha1!$B$2:$B$5</c:f>
              <c:numCache>
                <c:formatCode>General</c:formatCode>
                <c:ptCount val="4"/>
                <c:pt idx="0">
                  <c:v>326</c:v>
                </c:pt>
                <c:pt idx="1">
                  <c:v>158</c:v>
                </c:pt>
                <c:pt idx="2" formatCode="#,##0">
                  <c:v>1185</c:v>
                </c:pt>
                <c:pt idx="3">
                  <c:v>172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80D-4558-A624-9F95B2ADDA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92297120"/>
        <c:axId val="1884744191"/>
      </c:barChart>
      <c:catAx>
        <c:axId val="892297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884744191"/>
        <c:crosses val="autoZero"/>
        <c:auto val="1"/>
        <c:lblAlgn val="ctr"/>
        <c:lblOffset val="100"/>
        <c:noMultiLvlLbl val="0"/>
      </c:catAx>
      <c:valAx>
        <c:axId val="188474419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8922971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CCAAC74A-664E-43D3-859E-B35855730DB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2710C658-31F9-4A67-8267-E3463B262A3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4354D8F-BA9C-4428-B203-D39F42A4C773}" type="datetime1">
              <a:rPr lang="pt-BR" smtClean="0"/>
              <a:t>02/12/2024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CD7BBBF1-3A7A-4F4B-8592-578ABE65B71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t-BR"/>
          </a:p>
        </p:txBody>
      </p:sp>
      <p:sp>
        <p:nvSpPr>
          <p:cNvPr id="5" name="Espaço Reservado para o Número do Slide 4">
            <a:extLst>
              <a:ext uri="{FF2B5EF4-FFF2-40B4-BE49-F238E27FC236}">
                <a16:creationId xmlns:a16="http://schemas.microsoft.com/office/drawing/2014/main" id="{CA02F046-B531-4374-9A89-AC21BCA06E1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D2DFAA7-D3C3-4D01-9299-453E25D16D4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052736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t-BR" noProof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85091EB-BBC7-4426-8F97-66255A624C9A}" type="datetime1">
              <a:rPr lang="pt-BR" noProof="0" smtClean="0"/>
              <a:t>02/12/2024</a:t>
            </a:fld>
            <a:endParaRPr lang="pt-BR" noProof="0"/>
          </a:p>
        </p:txBody>
      </p:sp>
      <p:sp>
        <p:nvSpPr>
          <p:cNvPr id="4" name="Espaço Reservado para Imagem do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pt-BR" noProof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t-BR" noProof="0"/>
              <a:t>Clique para editar o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t-BR" noProof="0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DC51814-3B91-4036-94D2-3977634EE214}" type="slidenum">
              <a:rPr lang="pt-BR" noProof="0" smtClean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130062578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261F8238-94F9-4978-9306-F2C0136972A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C657A01-98BB-D3DE-79DF-623875E43F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FD2953FF-E350-DD44-2681-CBF36AB3F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186592"/>
            <a:ext cx="10515600" cy="497573"/>
          </a:xfrm>
          <a:prstGeom prst="rect">
            <a:avLst/>
          </a:prstGeom>
        </p:spPr>
        <p:txBody>
          <a:bodyPr/>
          <a:lstStyle>
            <a:lvl1pPr algn="ctr">
              <a:defRPr sz="3200">
                <a:solidFill>
                  <a:srgbClr val="FAB512"/>
                </a:solidFill>
              </a:defRPr>
            </a:lvl1pPr>
          </a:lstStyle>
          <a:p>
            <a:pPr algn="ctr"/>
            <a:r>
              <a:rPr lang="pt-BR" sz="3600" dirty="0">
                <a:solidFill>
                  <a:srgbClr val="FAB512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TÍTULO EM CAIXA ALTA. CORPO 40 A 54.</a:t>
            </a:r>
          </a:p>
        </p:txBody>
      </p:sp>
      <p:sp>
        <p:nvSpPr>
          <p:cNvPr id="7" name="Espaço Reservado para Texto 9">
            <a:extLst>
              <a:ext uri="{FF2B5EF4-FFF2-40B4-BE49-F238E27FC236}">
                <a16:creationId xmlns:a16="http://schemas.microsoft.com/office/drawing/2014/main" id="{1EE6E3FC-7766-AF9F-7D7B-29246F10BC9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3830877"/>
            <a:ext cx="9478963" cy="49757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rgbClr val="3D3D3C"/>
                </a:solidFill>
                <a:latin typeface="+mj-lt"/>
              </a:defRPr>
            </a:lvl2pPr>
            <a:lvl3pPr marL="914400" indent="0">
              <a:buNone/>
              <a:defRPr sz="2000">
                <a:solidFill>
                  <a:srgbClr val="3D3D3C"/>
                </a:solidFill>
                <a:latin typeface="+mj-lt"/>
              </a:defRPr>
            </a:lvl3pPr>
            <a:lvl4pPr marL="1371600" indent="0">
              <a:buNone/>
              <a:defRPr sz="2000">
                <a:solidFill>
                  <a:srgbClr val="3D3D3C"/>
                </a:solidFill>
                <a:latin typeface="+mj-lt"/>
              </a:defRPr>
            </a:lvl4pPr>
            <a:lvl5pPr marL="1828800" indent="0">
              <a:buNone/>
              <a:defRPr sz="2000">
                <a:solidFill>
                  <a:srgbClr val="3D3D3C"/>
                </a:solidFill>
                <a:latin typeface="+mj-lt"/>
              </a:defRPr>
            </a:lvl5pPr>
          </a:lstStyle>
          <a:p>
            <a:pPr lvl="0"/>
            <a:r>
              <a:rPr lang="pt-BR" dirty="0"/>
              <a:t>Subtítulo. Caixa baixa. Corpo 22 a 28.</a:t>
            </a:r>
          </a:p>
        </p:txBody>
      </p:sp>
    </p:spTree>
    <p:extLst>
      <p:ext uri="{BB962C8B-B14F-4D97-AF65-F5344CB8AC3E}">
        <p14:creationId xmlns:p14="http://schemas.microsoft.com/office/powerpoint/2010/main" val="2140092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C1E85CBB-125D-89FB-BD92-AE8143BAEB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18899" y="6466786"/>
            <a:ext cx="673101" cy="321296"/>
          </a:xfrm>
        </p:spPr>
        <p:txBody>
          <a:bodyPr/>
          <a:lstStyle/>
          <a:p>
            <a:fld id="{03DC2DEF-D2FE-4B45-ABA4-9F153FD1C98A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D4ED5A28-DF23-DBB6-8E54-14618407EDE1}"/>
              </a:ext>
            </a:extLst>
          </p:cNvPr>
          <p:cNvSpPr/>
          <p:nvPr userDrawn="1"/>
        </p:nvSpPr>
        <p:spPr>
          <a:xfrm>
            <a:off x="0" y="6419653"/>
            <a:ext cx="377072" cy="47133"/>
          </a:xfrm>
          <a:prstGeom prst="rect">
            <a:avLst/>
          </a:prstGeom>
          <a:solidFill>
            <a:srgbClr val="FAB51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02DB21A-CE4A-BE64-B85F-03E5F1DB4CDB}"/>
              </a:ext>
            </a:extLst>
          </p:cNvPr>
          <p:cNvSpPr txBox="1"/>
          <p:nvPr userDrawn="1"/>
        </p:nvSpPr>
        <p:spPr>
          <a:xfrm>
            <a:off x="414781" y="6296261"/>
            <a:ext cx="23095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l" rtl="0"/>
            <a:r>
              <a:rPr lang="pt-BR" sz="1600" b="0" i="0" u="none" strike="noStrike" spc="300" baseline="30000" dirty="0">
                <a:solidFill>
                  <a:srgbClr val="004288"/>
                </a:solidFill>
                <a:latin typeface="Segoe UI" panose="020B0502040204020203" pitchFamily="34" charset="0"/>
              </a:rPr>
              <a:t>WWW.CREA-MG.ORG.BR</a:t>
            </a:r>
            <a:endParaRPr lang="pt-BR" sz="1600" spc="300" dirty="0">
              <a:solidFill>
                <a:srgbClr val="004288"/>
              </a:solidFill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B36349EB-6DD0-29EC-7CF8-4C6A8AEAB4B9}"/>
              </a:ext>
            </a:extLst>
          </p:cNvPr>
          <p:cNvSpPr/>
          <p:nvPr userDrawn="1"/>
        </p:nvSpPr>
        <p:spPr>
          <a:xfrm>
            <a:off x="1" y="584462"/>
            <a:ext cx="603314" cy="565608"/>
          </a:xfrm>
          <a:prstGeom prst="rect">
            <a:avLst/>
          </a:prstGeom>
          <a:solidFill>
            <a:srgbClr val="FAB51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E933B366-0BFA-5F32-0FB4-2E282340D6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21072" y="6061665"/>
            <a:ext cx="1599290" cy="46919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EC4E84C-7D3F-6810-C0D5-D22C793BEF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84462"/>
            <a:ext cx="9478992" cy="13255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BR" sz="3600" dirty="0">
                <a:solidFill>
                  <a:srgbClr val="004288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TÍTULO EM CAIXA ALTA. </a:t>
            </a:r>
            <a:br>
              <a:rPr lang="pt-BR" sz="3600" dirty="0">
                <a:solidFill>
                  <a:srgbClr val="004288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</a:br>
            <a:r>
              <a:rPr lang="pt-BR" sz="3600" dirty="0">
                <a:solidFill>
                  <a:srgbClr val="004288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CORPO 32 A 46.</a:t>
            </a:r>
          </a:p>
        </p:txBody>
      </p:sp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E603526A-39F2-6BAE-185D-1DA794169A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2165350"/>
            <a:ext cx="9478963" cy="2959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3D3D3C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pt-BR" sz="2800" dirty="0">
                <a:latin typeface="Segoe UI" panose="020B0502040204020203" pitchFamily="34" charset="0"/>
                <a:cs typeface="Segoe UI" panose="020B0502040204020203" pitchFamily="34" charset="0"/>
              </a:rPr>
              <a:t>Evitar textos muito grandes em uma só página. É melhor desmembrar a página para que todos possam conseguir visualizar seu conteúdo. Sugestão corpo entre 20 e 26. Negritar palavras-chave. </a:t>
            </a:r>
          </a:p>
        </p:txBody>
      </p:sp>
    </p:spTree>
    <p:extLst>
      <p:ext uri="{BB962C8B-B14F-4D97-AF65-F5344CB8AC3E}">
        <p14:creationId xmlns:p14="http://schemas.microsoft.com/office/powerpoint/2010/main" val="3189556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C1E85CBB-125D-89FB-BD92-AE8143BAEB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18899" y="6466786"/>
            <a:ext cx="673101" cy="321296"/>
          </a:xfrm>
        </p:spPr>
        <p:txBody>
          <a:bodyPr/>
          <a:lstStyle/>
          <a:p>
            <a:fld id="{03DC2DEF-D2FE-4B45-ABA4-9F153FD1C98A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D4ED5A28-DF23-DBB6-8E54-14618407EDE1}"/>
              </a:ext>
            </a:extLst>
          </p:cNvPr>
          <p:cNvSpPr/>
          <p:nvPr userDrawn="1"/>
        </p:nvSpPr>
        <p:spPr>
          <a:xfrm>
            <a:off x="0" y="6419653"/>
            <a:ext cx="377072" cy="47133"/>
          </a:xfrm>
          <a:prstGeom prst="rect">
            <a:avLst/>
          </a:prstGeom>
          <a:solidFill>
            <a:srgbClr val="FAB51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02DB21A-CE4A-BE64-B85F-03E5F1DB4CDB}"/>
              </a:ext>
            </a:extLst>
          </p:cNvPr>
          <p:cNvSpPr txBox="1"/>
          <p:nvPr userDrawn="1"/>
        </p:nvSpPr>
        <p:spPr>
          <a:xfrm>
            <a:off x="414781" y="6296261"/>
            <a:ext cx="23095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l" rtl="0"/>
            <a:r>
              <a:rPr lang="pt-BR" sz="1600" b="0" i="0" u="none" strike="noStrike" spc="300" baseline="30000" dirty="0">
                <a:solidFill>
                  <a:srgbClr val="004288"/>
                </a:solidFill>
                <a:latin typeface="Segoe UI" panose="020B0502040204020203" pitchFamily="34" charset="0"/>
              </a:rPr>
              <a:t>WWW.CREA-MG.ORG.BR</a:t>
            </a:r>
            <a:endParaRPr lang="pt-BR" sz="1600" spc="300" dirty="0">
              <a:solidFill>
                <a:srgbClr val="004288"/>
              </a:solidFill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B36349EB-6DD0-29EC-7CF8-4C6A8AEAB4B9}"/>
              </a:ext>
            </a:extLst>
          </p:cNvPr>
          <p:cNvSpPr/>
          <p:nvPr userDrawn="1"/>
        </p:nvSpPr>
        <p:spPr>
          <a:xfrm>
            <a:off x="1" y="584462"/>
            <a:ext cx="603314" cy="565608"/>
          </a:xfrm>
          <a:prstGeom prst="rect">
            <a:avLst/>
          </a:prstGeom>
          <a:solidFill>
            <a:srgbClr val="FAB51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E933B366-0BFA-5F32-0FB4-2E282340D6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21072" y="6061665"/>
            <a:ext cx="1599290" cy="46919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EC4E84C-7D3F-6810-C0D5-D22C793BEF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84462"/>
            <a:ext cx="9478992" cy="106318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BR" sz="3600" dirty="0">
                <a:solidFill>
                  <a:srgbClr val="004288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TÍTULO EM CAIXA ALTA. </a:t>
            </a:r>
            <a:br>
              <a:rPr lang="pt-BR" sz="3600" dirty="0">
                <a:solidFill>
                  <a:srgbClr val="004288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</a:br>
            <a:r>
              <a:rPr lang="pt-BR" sz="3600" dirty="0">
                <a:solidFill>
                  <a:srgbClr val="004288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CORPO 32 A 46.</a:t>
            </a:r>
          </a:p>
        </p:txBody>
      </p:sp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E603526A-39F2-6BAE-185D-1DA794169A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2492099"/>
            <a:ext cx="9478963" cy="2959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3D3D3C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pt-BR" sz="2800" dirty="0">
                <a:latin typeface="Segoe UI" panose="020B0502040204020203" pitchFamily="34" charset="0"/>
                <a:cs typeface="Segoe UI" panose="020B0502040204020203" pitchFamily="34" charset="0"/>
              </a:rPr>
              <a:t>Evitar textos muito grandes em uma só página. É melhor desmembrar a página para que todos possam conseguir visualizar seu conteúdo. Sugestão corpo entre 20 e 26. Negritar palavras-chave. </a:t>
            </a:r>
          </a:p>
        </p:txBody>
      </p:sp>
      <p:sp>
        <p:nvSpPr>
          <p:cNvPr id="10" name="Espaço Reservado para Texto 9">
            <a:extLst>
              <a:ext uri="{FF2B5EF4-FFF2-40B4-BE49-F238E27FC236}">
                <a16:creationId xmlns:a16="http://schemas.microsoft.com/office/drawing/2014/main" id="{15520CE2-51B7-E27B-52C1-80DAAF507E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1760538"/>
            <a:ext cx="9478963" cy="497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3D3D3C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rgbClr val="3D3D3C"/>
                </a:solidFill>
                <a:latin typeface="+mj-lt"/>
              </a:defRPr>
            </a:lvl2pPr>
            <a:lvl3pPr marL="914400" indent="0">
              <a:buNone/>
              <a:defRPr sz="2000">
                <a:solidFill>
                  <a:srgbClr val="3D3D3C"/>
                </a:solidFill>
                <a:latin typeface="+mj-lt"/>
              </a:defRPr>
            </a:lvl3pPr>
            <a:lvl4pPr marL="1371600" indent="0">
              <a:buNone/>
              <a:defRPr sz="2000">
                <a:solidFill>
                  <a:srgbClr val="3D3D3C"/>
                </a:solidFill>
                <a:latin typeface="+mj-lt"/>
              </a:defRPr>
            </a:lvl4pPr>
            <a:lvl5pPr marL="1828800" indent="0">
              <a:buNone/>
              <a:defRPr sz="2000">
                <a:solidFill>
                  <a:srgbClr val="3D3D3C"/>
                </a:solidFill>
                <a:latin typeface="+mj-lt"/>
              </a:defRPr>
            </a:lvl5pPr>
          </a:lstStyle>
          <a:p>
            <a:pPr lvl="0"/>
            <a:r>
              <a:rPr lang="pt-BR" dirty="0"/>
              <a:t>Subtítulo. Caixa baixa. Corpo 22 a 28</a:t>
            </a:r>
          </a:p>
        </p:txBody>
      </p:sp>
    </p:spTree>
    <p:extLst>
      <p:ext uri="{BB962C8B-B14F-4D97-AF65-F5344CB8AC3E}">
        <p14:creationId xmlns:p14="http://schemas.microsoft.com/office/powerpoint/2010/main" val="1355036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C1E85CBB-125D-89FB-BD92-AE8143BAEB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18899" y="6466786"/>
            <a:ext cx="673101" cy="321296"/>
          </a:xfrm>
        </p:spPr>
        <p:txBody>
          <a:bodyPr/>
          <a:lstStyle/>
          <a:p>
            <a:fld id="{03DC2DEF-D2FE-4B45-ABA4-9F153FD1C98A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D4ED5A28-DF23-DBB6-8E54-14618407EDE1}"/>
              </a:ext>
            </a:extLst>
          </p:cNvPr>
          <p:cNvSpPr/>
          <p:nvPr userDrawn="1"/>
        </p:nvSpPr>
        <p:spPr>
          <a:xfrm>
            <a:off x="0" y="6419653"/>
            <a:ext cx="377072" cy="47133"/>
          </a:xfrm>
          <a:prstGeom prst="rect">
            <a:avLst/>
          </a:prstGeom>
          <a:solidFill>
            <a:srgbClr val="FAB51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02DB21A-CE4A-BE64-B85F-03E5F1DB4CDB}"/>
              </a:ext>
            </a:extLst>
          </p:cNvPr>
          <p:cNvSpPr txBox="1"/>
          <p:nvPr userDrawn="1"/>
        </p:nvSpPr>
        <p:spPr>
          <a:xfrm>
            <a:off x="414781" y="6296261"/>
            <a:ext cx="23095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l" rtl="0"/>
            <a:r>
              <a:rPr lang="pt-BR" sz="1600" b="0" i="0" u="none" strike="noStrike" spc="300" baseline="30000" dirty="0">
                <a:solidFill>
                  <a:srgbClr val="004288"/>
                </a:solidFill>
                <a:latin typeface="Segoe UI" panose="020B0502040204020203" pitchFamily="34" charset="0"/>
              </a:rPr>
              <a:t>WWW.CREA-MG.ORG.BR</a:t>
            </a:r>
            <a:endParaRPr lang="pt-BR" sz="1600" spc="300" dirty="0">
              <a:solidFill>
                <a:srgbClr val="004288"/>
              </a:solidFill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B36349EB-6DD0-29EC-7CF8-4C6A8AEAB4B9}"/>
              </a:ext>
            </a:extLst>
          </p:cNvPr>
          <p:cNvSpPr/>
          <p:nvPr userDrawn="1"/>
        </p:nvSpPr>
        <p:spPr>
          <a:xfrm>
            <a:off x="4835952" y="0"/>
            <a:ext cx="1819372" cy="282804"/>
          </a:xfrm>
          <a:prstGeom prst="rect">
            <a:avLst/>
          </a:prstGeom>
          <a:solidFill>
            <a:srgbClr val="FAB51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A76DA810-5932-C0F3-265B-5B869398DCD1}"/>
              </a:ext>
            </a:extLst>
          </p:cNvPr>
          <p:cNvSpPr txBox="1"/>
          <p:nvPr userDrawn="1"/>
        </p:nvSpPr>
        <p:spPr>
          <a:xfrm>
            <a:off x="2281287" y="2083297"/>
            <a:ext cx="65422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rgbClr val="3D3D3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Evitar textos muito grandes em uma só página. É melhor desmembrar a página para que todos possam conseguir visualizar seu conteúdo. Sugestão corpo entre 20 e 26. Negritar palavras-chave. </a:t>
            </a:r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19B84948-6DB1-535F-2C4C-5422E4E4C5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21072" y="6061665"/>
            <a:ext cx="1599290" cy="469192"/>
          </a:xfrm>
          <a:prstGeom prst="rect">
            <a:avLst/>
          </a:prstGeom>
        </p:spPr>
      </p:pic>
      <p:sp>
        <p:nvSpPr>
          <p:cNvPr id="8" name="Título 4">
            <a:extLst>
              <a:ext uri="{FF2B5EF4-FFF2-40B4-BE49-F238E27FC236}">
                <a16:creationId xmlns:a16="http://schemas.microsoft.com/office/drawing/2014/main" id="{58133FDF-3727-854B-E949-6F7BC196D4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24180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pt-BR" sz="3600" dirty="0">
                <a:solidFill>
                  <a:srgbClr val="004288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TÍTULO EM CAIXA ALTA. </a:t>
            </a:r>
            <a:br>
              <a:rPr lang="pt-BR" sz="3600" dirty="0">
                <a:solidFill>
                  <a:srgbClr val="004288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</a:br>
            <a:r>
              <a:rPr lang="pt-BR" sz="3600" dirty="0">
                <a:solidFill>
                  <a:srgbClr val="004288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CORPO 32 A 46.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32295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C1E85CBB-125D-89FB-BD92-AE8143BAEB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18899" y="6466786"/>
            <a:ext cx="673101" cy="321296"/>
          </a:xfrm>
        </p:spPr>
        <p:txBody>
          <a:bodyPr/>
          <a:lstStyle/>
          <a:p>
            <a:fld id="{03DC2DEF-D2FE-4B45-ABA4-9F153FD1C98A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D4ED5A28-DF23-DBB6-8E54-14618407EDE1}"/>
              </a:ext>
            </a:extLst>
          </p:cNvPr>
          <p:cNvSpPr/>
          <p:nvPr userDrawn="1"/>
        </p:nvSpPr>
        <p:spPr>
          <a:xfrm>
            <a:off x="0" y="6419653"/>
            <a:ext cx="377072" cy="47133"/>
          </a:xfrm>
          <a:prstGeom prst="rect">
            <a:avLst/>
          </a:prstGeom>
          <a:solidFill>
            <a:srgbClr val="FAB51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02DB21A-CE4A-BE64-B85F-03E5F1DB4CDB}"/>
              </a:ext>
            </a:extLst>
          </p:cNvPr>
          <p:cNvSpPr txBox="1"/>
          <p:nvPr userDrawn="1"/>
        </p:nvSpPr>
        <p:spPr>
          <a:xfrm>
            <a:off x="414781" y="6296261"/>
            <a:ext cx="23095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l" rtl="0"/>
            <a:r>
              <a:rPr lang="pt-BR" sz="1600" b="0" i="0" u="none" strike="noStrike" spc="300" baseline="30000" dirty="0">
                <a:solidFill>
                  <a:srgbClr val="004288"/>
                </a:solidFill>
                <a:latin typeface="Segoe UI" panose="020B0502040204020203" pitchFamily="34" charset="0"/>
              </a:rPr>
              <a:t>WWW.CREA-MG.ORG.BR</a:t>
            </a:r>
            <a:endParaRPr lang="pt-BR" sz="1600" spc="300" dirty="0">
              <a:solidFill>
                <a:srgbClr val="004288"/>
              </a:solidFill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B36349EB-6DD0-29EC-7CF8-4C6A8AEAB4B9}"/>
              </a:ext>
            </a:extLst>
          </p:cNvPr>
          <p:cNvSpPr/>
          <p:nvPr userDrawn="1"/>
        </p:nvSpPr>
        <p:spPr>
          <a:xfrm>
            <a:off x="4835952" y="0"/>
            <a:ext cx="1819372" cy="282804"/>
          </a:xfrm>
          <a:prstGeom prst="rect">
            <a:avLst/>
          </a:prstGeom>
          <a:solidFill>
            <a:srgbClr val="FAB51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A76DA810-5932-C0F3-265B-5B869398DCD1}"/>
              </a:ext>
            </a:extLst>
          </p:cNvPr>
          <p:cNvSpPr txBox="1"/>
          <p:nvPr userDrawn="1"/>
        </p:nvSpPr>
        <p:spPr>
          <a:xfrm>
            <a:off x="2281287" y="2428554"/>
            <a:ext cx="65422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rgbClr val="3D3D3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Evitar textos muito grandes em uma só página. É melhor desmembrar a página para que todos possam conseguir visualizar seu conteúdo. Sugestão corpo entre 20 e 26. Negritar palavras-chave. </a:t>
            </a:r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19B84948-6DB1-535F-2C4C-5422E4E4C5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21072" y="6061665"/>
            <a:ext cx="1599290" cy="469192"/>
          </a:xfrm>
          <a:prstGeom prst="rect">
            <a:avLst/>
          </a:prstGeom>
        </p:spPr>
      </p:pic>
      <p:sp>
        <p:nvSpPr>
          <p:cNvPr id="8" name="Título 4">
            <a:extLst>
              <a:ext uri="{FF2B5EF4-FFF2-40B4-BE49-F238E27FC236}">
                <a16:creationId xmlns:a16="http://schemas.microsoft.com/office/drawing/2014/main" id="{58133FDF-3727-854B-E949-6F7BC196D4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24180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pt-BR" sz="3600" dirty="0">
                <a:solidFill>
                  <a:srgbClr val="004288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TÍTULO EM CAIXA ALTA. </a:t>
            </a:r>
            <a:br>
              <a:rPr lang="pt-BR" sz="3600" dirty="0">
                <a:solidFill>
                  <a:srgbClr val="004288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</a:br>
            <a:r>
              <a:rPr lang="pt-BR" sz="3600" dirty="0">
                <a:solidFill>
                  <a:srgbClr val="004288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CORPO 32 A 46.</a:t>
            </a:r>
            <a:endParaRPr lang="pt-BR" dirty="0"/>
          </a:p>
        </p:txBody>
      </p:sp>
      <p:sp>
        <p:nvSpPr>
          <p:cNvPr id="2" name="Espaço Reservado para Texto 9">
            <a:extLst>
              <a:ext uri="{FF2B5EF4-FFF2-40B4-BE49-F238E27FC236}">
                <a16:creationId xmlns:a16="http://schemas.microsoft.com/office/drawing/2014/main" id="{7D9DEC8E-8568-3C76-71E7-2804DE11E83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1760538"/>
            <a:ext cx="10515600" cy="49757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rgbClr val="3D3D3C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rgbClr val="3D3D3C"/>
                </a:solidFill>
                <a:latin typeface="+mj-lt"/>
              </a:defRPr>
            </a:lvl2pPr>
            <a:lvl3pPr marL="914400" indent="0">
              <a:buNone/>
              <a:defRPr sz="2000">
                <a:solidFill>
                  <a:srgbClr val="3D3D3C"/>
                </a:solidFill>
                <a:latin typeface="+mj-lt"/>
              </a:defRPr>
            </a:lvl3pPr>
            <a:lvl4pPr marL="1371600" indent="0">
              <a:buNone/>
              <a:defRPr sz="2000">
                <a:solidFill>
                  <a:srgbClr val="3D3D3C"/>
                </a:solidFill>
                <a:latin typeface="+mj-lt"/>
              </a:defRPr>
            </a:lvl4pPr>
            <a:lvl5pPr marL="1828800" indent="0">
              <a:buNone/>
              <a:defRPr sz="2000">
                <a:solidFill>
                  <a:srgbClr val="3D3D3C"/>
                </a:solidFill>
                <a:latin typeface="+mj-lt"/>
              </a:defRPr>
            </a:lvl5pPr>
          </a:lstStyle>
          <a:p>
            <a:pPr lvl="0"/>
            <a:r>
              <a:rPr lang="pt-BR" dirty="0"/>
              <a:t>Subtítulo. Caixa baixa. Corpo 22 a 28</a:t>
            </a:r>
          </a:p>
        </p:txBody>
      </p:sp>
    </p:spTree>
    <p:extLst>
      <p:ext uri="{BB962C8B-B14F-4D97-AF65-F5344CB8AC3E}">
        <p14:creationId xmlns:p14="http://schemas.microsoft.com/office/powerpoint/2010/main" val="389538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C1E85CBB-125D-89FB-BD92-AE8143BAEB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18899" y="6466786"/>
            <a:ext cx="673101" cy="321296"/>
          </a:xfrm>
        </p:spPr>
        <p:txBody>
          <a:bodyPr/>
          <a:lstStyle/>
          <a:p>
            <a:fld id="{03DC2DEF-D2FE-4B45-ABA4-9F153FD1C98A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D4ED5A28-DF23-DBB6-8E54-14618407EDE1}"/>
              </a:ext>
            </a:extLst>
          </p:cNvPr>
          <p:cNvSpPr/>
          <p:nvPr userDrawn="1"/>
        </p:nvSpPr>
        <p:spPr>
          <a:xfrm>
            <a:off x="0" y="6419653"/>
            <a:ext cx="377072" cy="47133"/>
          </a:xfrm>
          <a:prstGeom prst="rect">
            <a:avLst/>
          </a:prstGeom>
          <a:solidFill>
            <a:srgbClr val="FAB51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02DB21A-CE4A-BE64-B85F-03E5F1DB4CDB}"/>
              </a:ext>
            </a:extLst>
          </p:cNvPr>
          <p:cNvSpPr txBox="1"/>
          <p:nvPr userDrawn="1"/>
        </p:nvSpPr>
        <p:spPr>
          <a:xfrm>
            <a:off x="414781" y="6296261"/>
            <a:ext cx="23095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l" rtl="0"/>
            <a:r>
              <a:rPr lang="pt-BR" sz="1600" b="0" i="0" u="none" strike="noStrike" spc="300" baseline="30000" dirty="0">
                <a:solidFill>
                  <a:srgbClr val="004288"/>
                </a:solidFill>
                <a:latin typeface="Segoe UI" panose="020B0502040204020203" pitchFamily="34" charset="0"/>
              </a:rPr>
              <a:t>WWW.CREA-MG.ORG.BR</a:t>
            </a:r>
            <a:endParaRPr lang="pt-BR" sz="1600" spc="300" dirty="0">
              <a:solidFill>
                <a:srgbClr val="004288"/>
              </a:solidFill>
            </a:endParaRP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564283AD-3BC5-090C-5A40-D1A3B6F227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21072" y="6061665"/>
            <a:ext cx="1599290" cy="469192"/>
          </a:xfrm>
          <a:prstGeom prst="rect">
            <a:avLst/>
          </a:prstGeom>
        </p:spPr>
      </p:pic>
      <p:sp>
        <p:nvSpPr>
          <p:cNvPr id="23" name="Retângulo 22">
            <a:extLst>
              <a:ext uri="{FF2B5EF4-FFF2-40B4-BE49-F238E27FC236}">
                <a16:creationId xmlns:a16="http://schemas.microsoft.com/office/drawing/2014/main" id="{0A5FBBA2-53A9-CC36-0999-41A82E3E4E15}"/>
              </a:ext>
            </a:extLst>
          </p:cNvPr>
          <p:cNvSpPr/>
          <p:nvPr userDrawn="1"/>
        </p:nvSpPr>
        <p:spPr>
          <a:xfrm>
            <a:off x="6793961" y="0"/>
            <a:ext cx="2340100" cy="337930"/>
          </a:xfrm>
          <a:prstGeom prst="rect">
            <a:avLst/>
          </a:prstGeom>
          <a:solidFill>
            <a:srgbClr val="FAB51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Espaço Reservado para Imagem 21">
            <a:extLst>
              <a:ext uri="{FF2B5EF4-FFF2-40B4-BE49-F238E27FC236}">
                <a16:creationId xmlns:a16="http://schemas.microsoft.com/office/drawing/2014/main" id="{13475CB1-8D08-F142-F4C9-7AE5C0F2891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027779"/>
            <a:ext cx="5129213" cy="427976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endParaRPr lang="pt-BR" dirty="0"/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4FC12E72-92CB-3987-FE36-DD09CE18DA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88058" y="1085187"/>
            <a:ext cx="3959624" cy="1677296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rPr lang="pt-BR" sz="3600" dirty="0">
                <a:solidFill>
                  <a:srgbClr val="004288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TÍTULO EM CAIXA ALTA. </a:t>
            </a:r>
            <a:br>
              <a:rPr lang="pt-BR" sz="3600" dirty="0">
                <a:solidFill>
                  <a:srgbClr val="004288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</a:br>
            <a:r>
              <a:rPr lang="pt-BR" sz="3600" dirty="0">
                <a:solidFill>
                  <a:srgbClr val="004288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CORPO 32 A 46.</a:t>
            </a:r>
          </a:p>
        </p:txBody>
      </p:sp>
      <p:sp>
        <p:nvSpPr>
          <p:cNvPr id="11" name="Espaço Reservado para Texto 7">
            <a:extLst>
              <a:ext uri="{FF2B5EF4-FFF2-40B4-BE49-F238E27FC236}">
                <a16:creationId xmlns:a16="http://schemas.microsoft.com/office/drawing/2014/main" id="{940D0AA7-F46F-CCF7-E49C-2689BFE6577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88059" y="2813713"/>
            <a:ext cx="5132984" cy="2959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3D3D3C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pt-BR" sz="2800" dirty="0">
                <a:latin typeface="Segoe UI" panose="020B0502040204020203" pitchFamily="34" charset="0"/>
                <a:cs typeface="Segoe UI" panose="020B0502040204020203" pitchFamily="34" charset="0"/>
              </a:rPr>
              <a:t>Evitar textos muito grandes em uma só página. É melhor desmembrar a página para que todos possam conseguir visualizar seu conteúdo. Sugestão corpo entre 20 e 26. Negritar palavras-chave. </a:t>
            </a:r>
          </a:p>
        </p:txBody>
      </p:sp>
    </p:spTree>
    <p:extLst>
      <p:ext uri="{BB962C8B-B14F-4D97-AF65-F5344CB8AC3E}">
        <p14:creationId xmlns:p14="http://schemas.microsoft.com/office/powerpoint/2010/main" val="38137466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ráfico 6">
            <a:extLst>
              <a:ext uri="{FF2B5EF4-FFF2-40B4-BE49-F238E27FC236}">
                <a16:creationId xmlns:a16="http://schemas.microsoft.com/office/drawing/2014/main" id="{9FFF7F00-9AE6-A77D-CD6D-0C722E51389B}"/>
              </a:ext>
            </a:extLst>
          </p:cNvPr>
          <p:cNvSpPr/>
          <p:nvPr/>
        </p:nvSpPr>
        <p:spPr>
          <a:xfrm>
            <a:off x="7015244" y="0"/>
            <a:ext cx="5176860" cy="3852802"/>
          </a:xfrm>
          <a:custGeom>
            <a:avLst/>
            <a:gdLst>
              <a:gd name="connsiteX0" fmla="*/ 5176756 w 5176860"/>
              <a:gd name="connsiteY0" fmla="*/ 0 h 3852802"/>
              <a:gd name="connsiteX1" fmla="*/ 5176756 w 5176860"/>
              <a:gd name="connsiteY1" fmla="*/ 3649207 h 3852802"/>
              <a:gd name="connsiteX2" fmla="*/ 1820132 w 5176860"/>
              <a:gd name="connsiteY2" fmla="*/ 2916599 h 3852802"/>
              <a:gd name="connsiteX3" fmla="*/ 436235 w 5176860"/>
              <a:gd name="connsiteY3" fmla="*/ 1642526 h 3852802"/>
              <a:gd name="connsiteX4" fmla="*/ 56256 w 5176860"/>
              <a:gd name="connsiteY4" fmla="*/ 0 h 3852802"/>
              <a:gd name="connsiteX5" fmla="*/ 5176861 w 5176860"/>
              <a:gd name="connsiteY5" fmla="*/ 0 h 3852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76860" h="3852802">
                <a:moveTo>
                  <a:pt x="5176756" y="0"/>
                </a:moveTo>
                <a:lnTo>
                  <a:pt x="5176756" y="3649207"/>
                </a:lnTo>
                <a:cubicBezTo>
                  <a:pt x="4025815" y="4151061"/>
                  <a:pt x="2240771" y="3655914"/>
                  <a:pt x="1820132" y="2916599"/>
                </a:cubicBezTo>
                <a:cubicBezTo>
                  <a:pt x="1336826" y="2067147"/>
                  <a:pt x="1175759" y="2323471"/>
                  <a:pt x="436235" y="1642526"/>
                </a:cubicBezTo>
                <a:cubicBezTo>
                  <a:pt x="-96008" y="1152514"/>
                  <a:pt x="-25273" y="389411"/>
                  <a:pt x="56256" y="0"/>
                </a:cubicBezTo>
                <a:lnTo>
                  <a:pt x="5176861" y="0"/>
                </a:lnTo>
                <a:close/>
              </a:path>
            </a:pathLst>
          </a:custGeom>
          <a:solidFill>
            <a:srgbClr val="50AEE3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4" name="Espaço Reservado para Imagem 13">
            <a:extLst>
              <a:ext uri="{FF2B5EF4-FFF2-40B4-BE49-F238E27FC236}">
                <a16:creationId xmlns:a16="http://schemas.microsoft.com/office/drawing/2014/main" id="{93BC702B-978B-E496-D8FB-D42CB2ED716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998870" y="0"/>
            <a:ext cx="5265464" cy="3910260"/>
          </a:xfrm>
          <a:custGeom>
            <a:avLst/>
            <a:gdLst>
              <a:gd name="connsiteX0" fmla="*/ 0 w 4701209"/>
              <a:gd name="connsiteY0" fmla="*/ 0 h 2803525"/>
              <a:gd name="connsiteX1" fmla="*/ 4701209 w 4701209"/>
              <a:gd name="connsiteY1" fmla="*/ 0 h 2803525"/>
              <a:gd name="connsiteX2" fmla="*/ 4701209 w 4701209"/>
              <a:gd name="connsiteY2" fmla="*/ 2803525 h 2803525"/>
              <a:gd name="connsiteX3" fmla="*/ 0 w 4701209"/>
              <a:gd name="connsiteY3" fmla="*/ 2803525 h 2803525"/>
              <a:gd name="connsiteX4" fmla="*/ 0 w 4701209"/>
              <a:gd name="connsiteY4" fmla="*/ 0 h 2803525"/>
              <a:gd name="connsiteX0" fmla="*/ 0 w 4701209"/>
              <a:gd name="connsiteY0" fmla="*/ 0 h 2803525"/>
              <a:gd name="connsiteX1" fmla="*/ 4701209 w 4701209"/>
              <a:gd name="connsiteY1" fmla="*/ 0 h 2803525"/>
              <a:gd name="connsiteX2" fmla="*/ 4701209 w 4701209"/>
              <a:gd name="connsiteY2" fmla="*/ 2803525 h 2803525"/>
              <a:gd name="connsiteX3" fmla="*/ 914400 w 4701209"/>
              <a:gd name="connsiteY3" fmla="*/ 2236995 h 2803525"/>
              <a:gd name="connsiteX4" fmla="*/ 0 w 4701209"/>
              <a:gd name="connsiteY4" fmla="*/ 0 h 2803525"/>
              <a:gd name="connsiteX0" fmla="*/ 0 w 4432853"/>
              <a:gd name="connsiteY0" fmla="*/ 0 h 3548960"/>
              <a:gd name="connsiteX1" fmla="*/ 4432853 w 4432853"/>
              <a:gd name="connsiteY1" fmla="*/ 745435 h 3548960"/>
              <a:gd name="connsiteX2" fmla="*/ 4432853 w 4432853"/>
              <a:gd name="connsiteY2" fmla="*/ 3548960 h 3548960"/>
              <a:gd name="connsiteX3" fmla="*/ 646044 w 4432853"/>
              <a:gd name="connsiteY3" fmla="*/ 2982430 h 3548960"/>
              <a:gd name="connsiteX4" fmla="*/ 0 w 4432853"/>
              <a:gd name="connsiteY4" fmla="*/ 0 h 3548960"/>
              <a:gd name="connsiteX0" fmla="*/ 71782 w 4504635"/>
              <a:gd name="connsiteY0" fmla="*/ 0 h 3548960"/>
              <a:gd name="connsiteX1" fmla="*/ 4504635 w 4504635"/>
              <a:gd name="connsiteY1" fmla="*/ 745435 h 3548960"/>
              <a:gd name="connsiteX2" fmla="*/ 4504635 w 4504635"/>
              <a:gd name="connsiteY2" fmla="*/ 3548960 h 3548960"/>
              <a:gd name="connsiteX3" fmla="*/ 717826 w 4504635"/>
              <a:gd name="connsiteY3" fmla="*/ 2982430 h 3548960"/>
              <a:gd name="connsiteX4" fmla="*/ 71782 w 4504635"/>
              <a:gd name="connsiteY4" fmla="*/ 0 h 3548960"/>
              <a:gd name="connsiteX0" fmla="*/ 71782 w 4504635"/>
              <a:gd name="connsiteY0" fmla="*/ 0 h 3598656"/>
              <a:gd name="connsiteX1" fmla="*/ 4504635 w 4504635"/>
              <a:gd name="connsiteY1" fmla="*/ 795131 h 3598656"/>
              <a:gd name="connsiteX2" fmla="*/ 4504635 w 4504635"/>
              <a:gd name="connsiteY2" fmla="*/ 3598656 h 3598656"/>
              <a:gd name="connsiteX3" fmla="*/ 717826 w 4504635"/>
              <a:gd name="connsiteY3" fmla="*/ 3032126 h 3598656"/>
              <a:gd name="connsiteX4" fmla="*/ 71782 w 4504635"/>
              <a:gd name="connsiteY4" fmla="*/ 0 h 3598656"/>
              <a:gd name="connsiteX0" fmla="*/ 71782 w 4504635"/>
              <a:gd name="connsiteY0" fmla="*/ 0 h 3598656"/>
              <a:gd name="connsiteX1" fmla="*/ 4504635 w 4504635"/>
              <a:gd name="connsiteY1" fmla="*/ 795131 h 3598656"/>
              <a:gd name="connsiteX2" fmla="*/ 4504635 w 4504635"/>
              <a:gd name="connsiteY2" fmla="*/ 3598656 h 3598656"/>
              <a:gd name="connsiteX3" fmla="*/ 717826 w 4504635"/>
              <a:gd name="connsiteY3" fmla="*/ 3032126 h 3598656"/>
              <a:gd name="connsiteX4" fmla="*/ 71782 w 4504635"/>
              <a:gd name="connsiteY4" fmla="*/ 0 h 3598656"/>
              <a:gd name="connsiteX0" fmla="*/ 16968 w 4449821"/>
              <a:gd name="connsiteY0" fmla="*/ 0 h 3896831"/>
              <a:gd name="connsiteX1" fmla="*/ 4449821 w 4449821"/>
              <a:gd name="connsiteY1" fmla="*/ 795131 h 3896831"/>
              <a:gd name="connsiteX2" fmla="*/ 4449821 w 4449821"/>
              <a:gd name="connsiteY2" fmla="*/ 3598656 h 3896831"/>
              <a:gd name="connsiteX3" fmla="*/ 3744142 w 4449821"/>
              <a:gd name="connsiteY3" fmla="*/ 3896831 h 3896831"/>
              <a:gd name="connsiteX4" fmla="*/ 16968 w 4449821"/>
              <a:gd name="connsiteY4" fmla="*/ 0 h 3896831"/>
              <a:gd name="connsiteX0" fmla="*/ 16968 w 5702152"/>
              <a:gd name="connsiteY0" fmla="*/ 0 h 3896831"/>
              <a:gd name="connsiteX1" fmla="*/ 4449821 w 5702152"/>
              <a:gd name="connsiteY1" fmla="*/ 795131 h 3896831"/>
              <a:gd name="connsiteX2" fmla="*/ 5702152 w 5702152"/>
              <a:gd name="connsiteY2" fmla="*/ 3539021 h 3896831"/>
              <a:gd name="connsiteX3" fmla="*/ 3744142 w 5702152"/>
              <a:gd name="connsiteY3" fmla="*/ 3896831 h 3896831"/>
              <a:gd name="connsiteX4" fmla="*/ 16968 w 5702152"/>
              <a:gd name="connsiteY4" fmla="*/ 0 h 3896831"/>
              <a:gd name="connsiteX0" fmla="*/ 16968 w 5702152"/>
              <a:gd name="connsiteY0" fmla="*/ 0 h 3896831"/>
              <a:gd name="connsiteX1" fmla="*/ 5175378 w 5702152"/>
              <a:gd name="connsiteY1" fmla="*/ 29818 h 3896831"/>
              <a:gd name="connsiteX2" fmla="*/ 5702152 w 5702152"/>
              <a:gd name="connsiteY2" fmla="*/ 3539021 h 3896831"/>
              <a:gd name="connsiteX3" fmla="*/ 3744142 w 5702152"/>
              <a:gd name="connsiteY3" fmla="*/ 3896831 h 3896831"/>
              <a:gd name="connsiteX4" fmla="*/ 16968 w 5702152"/>
              <a:gd name="connsiteY4" fmla="*/ 0 h 3896831"/>
              <a:gd name="connsiteX0" fmla="*/ 32265 w 5717449"/>
              <a:gd name="connsiteY0" fmla="*/ 0 h 3896831"/>
              <a:gd name="connsiteX1" fmla="*/ 5190675 w 5717449"/>
              <a:gd name="connsiteY1" fmla="*/ 29818 h 3896831"/>
              <a:gd name="connsiteX2" fmla="*/ 5717449 w 5717449"/>
              <a:gd name="connsiteY2" fmla="*/ 3539021 h 3896831"/>
              <a:gd name="connsiteX3" fmla="*/ 3759439 w 5717449"/>
              <a:gd name="connsiteY3" fmla="*/ 3896831 h 3896831"/>
              <a:gd name="connsiteX4" fmla="*/ 32265 w 5717449"/>
              <a:gd name="connsiteY4" fmla="*/ 0 h 3896831"/>
              <a:gd name="connsiteX0" fmla="*/ 32265 w 5717449"/>
              <a:gd name="connsiteY0" fmla="*/ 0 h 3896831"/>
              <a:gd name="connsiteX1" fmla="*/ 5190675 w 5717449"/>
              <a:gd name="connsiteY1" fmla="*/ 29818 h 3896831"/>
              <a:gd name="connsiteX2" fmla="*/ 5717449 w 5717449"/>
              <a:gd name="connsiteY2" fmla="*/ 3539021 h 3896831"/>
              <a:gd name="connsiteX3" fmla="*/ 3759439 w 5717449"/>
              <a:gd name="connsiteY3" fmla="*/ 3896831 h 3896831"/>
              <a:gd name="connsiteX4" fmla="*/ 32265 w 5717449"/>
              <a:gd name="connsiteY4" fmla="*/ 0 h 3896831"/>
              <a:gd name="connsiteX0" fmla="*/ 202252 w 5887436"/>
              <a:gd name="connsiteY0" fmla="*/ 0 h 3545226"/>
              <a:gd name="connsiteX1" fmla="*/ 5360662 w 5887436"/>
              <a:gd name="connsiteY1" fmla="*/ 29818 h 3545226"/>
              <a:gd name="connsiteX2" fmla="*/ 5887436 w 5887436"/>
              <a:gd name="connsiteY2" fmla="*/ 3539021 h 3545226"/>
              <a:gd name="connsiteX3" fmla="*/ 1802452 w 5887436"/>
              <a:gd name="connsiteY3" fmla="*/ 2048153 h 3545226"/>
              <a:gd name="connsiteX4" fmla="*/ 202252 w 5887436"/>
              <a:gd name="connsiteY4" fmla="*/ 0 h 3545226"/>
              <a:gd name="connsiteX0" fmla="*/ 263011 w 5948195"/>
              <a:gd name="connsiteY0" fmla="*/ 0 h 3546973"/>
              <a:gd name="connsiteX1" fmla="*/ 5421421 w 5948195"/>
              <a:gd name="connsiteY1" fmla="*/ 29818 h 3546973"/>
              <a:gd name="connsiteX2" fmla="*/ 5948195 w 5948195"/>
              <a:gd name="connsiteY2" fmla="*/ 3539021 h 3546973"/>
              <a:gd name="connsiteX3" fmla="*/ 1664429 w 5948195"/>
              <a:gd name="connsiteY3" fmla="*/ 2425840 h 3546973"/>
              <a:gd name="connsiteX4" fmla="*/ 263011 w 5948195"/>
              <a:gd name="connsiteY4" fmla="*/ 0 h 3546973"/>
              <a:gd name="connsiteX0" fmla="*/ 108321 w 5793505"/>
              <a:gd name="connsiteY0" fmla="*/ 0 h 3546973"/>
              <a:gd name="connsiteX1" fmla="*/ 5266731 w 5793505"/>
              <a:gd name="connsiteY1" fmla="*/ 29818 h 3546973"/>
              <a:gd name="connsiteX2" fmla="*/ 5793505 w 5793505"/>
              <a:gd name="connsiteY2" fmla="*/ 3539021 h 3546973"/>
              <a:gd name="connsiteX3" fmla="*/ 1509739 w 5793505"/>
              <a:gd name="connsiteY3" fmla="*/ 2425840 h 3546973"/>
              <a:gd name="connsiteX4" fmla="*/ 108321 w 5793505"/>
              <a:gd name="connsiteY4" fmla="*/ 0 h 3546973"/>
              <a:gd name="connsiteX0" fmla="*/ 85409 w 5770593"/>
              <a:gd name="connsiteY0" fmla="*/ 0 h 3546973"/>
              <a:gd name="connsiteX1" fmla="*/ 5243819 w 5770593"/>
              <a:gd name="connsiteY1" fmla="*/ 29818 h 3546973"/>
              <a:gd name="connsiteX2" fmla="*/ 5770593 w 5770593"/>
              <a:gd name="connsiteY2" fmla="*/ 3539021 h 3546973"/>
              <a:gd name="connsiteX3" fmla="*/ 1486827 w 5770593"/>
              <a:gd name="connsiteY3" fmla="*/ 2425840 h 3546973"/>
              <a:gd name="connsiteX4" fmla="*/ 85409 w 5770593"/>
              <a:gd name="connsiteY4" fmla="*/ 0 h 3546973"/>
              <a:gd name="connsiteX0" fmla="*/ 77374 w 5762558"/>
              <a:gd name="connsiteY0" fmla="*/ 0 h 3546973"/>
              <a:gd name="connsiteX1" fmla="*/ 5235784 w 5762558"/>
              <a:gd name="connsiteY1" fmla="*/ 29818 h 3546973"/>
              <a:gd name="connsiteX2" fmla="*/ 5762558 w 5762558"/>
              <a:gd name="connsiteY2" fmla="*/ 3539021 h 3546973"/>
              <a:gd name="connsiteX3" fmla="*/ 1478792 w 5762558"/>
              <a:gd name="connsiteY3" fmla="*/ 2425840 h 3546973"/>
              <a:gd name="connsiteX4" fmla="*/ 77374 w 5762558"/>
              <a:gd name="connsiteY4" fmla="*/ 0 h 3546973"/>
              <a:gd name="connsiteX0" fmla="*/ 86284 w 5771468"/>
              <a:gd name="connsiteY0" fmla="*/ 0 h 3546973"/>
              <a:gd name="connsiteX1" fmla="*/ 5244694 w 5771468"/>
              <a:gd name="connsiteY1" fmla="*/ 29818 h 3546973"/>
              <a:gd name="connsiteX2" fmla="*/ 5771468 w 5771468"/>
              <a:gd name="connsiteY2" fmla="*/ 3539021 h 3546973"/>
              <a:gd name="connsiteX3" fmla="*/ 1487702 w 5771468"/>
              <a:gd name="connsiteY3" fmla="*/ 2425840 h 3546973"/>
              <a:gd name="connsiteX4" fmla="*/ 86284 w 5771468"/>
              <a:gd name="connsiteY4" fmla="*/ 0 h 3546973"/>
              <a:gd name="connsiteX0" fmla="*/ 86284 w 5771468"/>
              <a:gd name="connsiteY0" fmla="*/ 0 h 3702637"/>
              <a:gd name="connsiteX1" fmla="*/ 5244694 w 5771468"/>
              <a:gd name="connsiteY1" fmla="*/ 29818 h 3702637"/>
              <a:gd name="connsiteX2" fmla="*/ 5771468 w 5771468"/>
              <a:gd name="connsiteY2" fmla="*/ 3539021 h 3702637"/>
              <a:gd name="connsiteX3" fmla="*/ 1487702 w 5771468"/>
              <a:gd name="connsiteY3" fmla="*/ 2425840 h 3702637"/>
              <a:gd name="connsiteX4" fmla="*/ 86284 w 5771468"/>
              <a:gd name="connsiteY4" fmla="*/ 0 h 3702637"/>
              <a:gd name="connsiteX0" fmla="*/ 86284 w 5264573"/>
              <a:gd name="connsiteY0" fmla="*/ 0 h 3796178"/>
              <a:gd name="connsiteX1" fmla="*/ 5244694 w 5264573"/>
              <a:gd name="connsiteY1" fmla="*/ 29818 h 3796178"/>
              <a:gd name="connsiteX2" fmla="*/ 5264573 w 5264573"/>
              <a:gd name="connsiteY2" fmla="*/ 3678169 h 3796178"/>
              <a:gd name="connsiteX3" fmla="*/ 1487702 w 5264573"/>
              <a:gd name="connsiteY3" fmla="*/ 2425840 h 3796178"/>
              <a:gd name="connsiteX4" fmla="*/ 86284 w 5264573"/>
              <a:gd name="connsiteY4" fmla="*/ 0 h 3796178"/>
              <a:gd name="connsiteX0" fmla="*/ 86284 w 5264573"/>
              <a:gd name="connsiteY0" fmla="*/ 0 h 3897510"/>
              <a:gd name="connsiteX1" fmla="*/ 5244694 w 5264573"/>
              <a:gd name="connsiteY1" fmla="*/ 29818 h 3897510"/>
              <a:gd name="connsiteX2" fmla="*/ 5264573 w 5264573"/>
              <a:gd name="connsiteY2" fmla="*/ 3678169 h 3897510"/>
              <a:gd name="connsiteX3" fmla="*/ 1487702 w 5264573"/>
              <a:gd name="connsiteY3" fmla="*/ 2425840 h 3897510"/>
              <a:gd name="connsiteX4" fmla="*/ 86284 w 5264573"/>
              <a:gd name="connsiteY4" fmla="*/ 0 h 3897510"/>
              <a:gd name="connsiteX0" fmla="*/ 86284 w 5264573"/>
              <a:gd name="connsiteY0" fmla="*/ 0 h 3831404"/>
              <a:gd name="connsiteX1" fmla="*/ 5244694 w 5264573"/>
              <a:gd name="connsiteY1" fmla="*/ 29818 h 3831404"/>
              <a:gd name="connsiteX2" fmla="*/ 5264573 w 5264573"/>
              <a:gd name="connsiteY2" fmla="*/ 3678169 h 3831404"/>
              <a:gd name="connsiteX3" fmla="*/ 1487702 w 5264573"/>
              <a:gd name="connsiteY3" fmla="*/ 2425840 h 3831404"/>
              <a:gd name="connsiteX4" fmla="*/ 86284 w 5264573"/>
              <a:gd name="connsiteY4" fmla="*/ 0 h 3831404"/>
              <a:gd name="connsiteX0" fmla="*/ 86284 w 5264573"/>
              <a:gd name="connsiteY0" fmla="*/ 0 h 3893101"/>
              <a:gd name="connsiteX1" fmla="*/ 5244694 w 5264573"/>
              <a:gd name="connsiteY1" fmla="*/ 29818 h 3893101"/>
              <a:gd name="connsiteX2" fmla="*/ 5264573 w 5264573"/>
              <a:gd name="connsiteY2" fmla="*/ 3678169 h 3893101"/>
              <a:gd name="connsiteX3" fmla="*/ 1487702 w 5264573"/>
              <a:gd name="connsiteY3" fmla="*/ 2425840 h 3893101"/>
              <a:gd name="connsiteX4" fmla="*/ 86284 w 5264573"/>
              <a:gd name="connsiteY4" fmla="*/ 0 h 3893101"/>
              <a:gd name="connsiteX0" fmla="*/ 86284 w 5264573"/>
              <a:gd name="connsiteY0" fmla="*/ 0 h 3888384"/>
              <a:gd name="connsiteX1" fmla="*/ 5244694 w 5264573"/>
              <a:gd name="connsiteY1" fmla="*/ 29818 h 3888384"/>
              <a:gd name="connsiteX2" fmla="*/ 5264573 w 5264573"/>
              <a:gd name="connsiteY2" fmla="*/ 3678169 h 3888384"/>
              <a:gd name="connsiteX3" fmla="*/ 1487702 w 5264573"/>
              <a:gd name="connsiteY3" fmla="*/ 2425840 h 3888384"/>
              <a:gd name="connsiteX4" fmla="*/ 86284 w 5264573"/>
              <a:gd name="connsiteY4" fmla="*/ 0 h 3888384"/>
              <a:gd name="connsiteX0" fmla="*/ 87175 w 5265464"/>
              <a:gd name="connsiteY0" fmla="*/ 0 h 3888384"/>
              <a:gd name="connsiteX1" fmla="*/ 5245585 w 5265464"/>
              <a:gd name="connsiteY1" fmla="*/ 29818 h 3888384"/>
              <a:gd name="connsiteX2" fmla="*/ 5265464 w 5265464"/>
              <a:gd name="connsiteY2" fmla="*/ 3678169 h 3888384"/>
              <a:gd name="connsiteX3" fmla="*/ 1488593 w 5265464"/>
              <a:gd name="connsiteY3" fmla="*/ 2425840 h 3888384"/>
              <a:gd name="connsiteX4" fmla="*/ 87175 w 5265464"/>
              <a:gd name="connsiteY4" fmla="*/ 0 h 3888384"/>
              <a:gd name="connsiteX0" fmla="*/ 87175 w 5265464"/>
              <a:gd name="connsiteY0" fmla="*/ 0 h 3910260"/>
              <a:gd name="connsiteX1" fmla="*/ 5245585 w 5265464"/>
              <a:gd name="connsiteY1" fmla="*/ 29818 h 3910260"/>
              <a:gd name="connsiteX2" fmla="*/ 5265464 w 5265464"/>
              <a:gd name="connsiteY2" fmla="*/ 3678169 h 3910260"/>
              <a:gd name="connsiteX3" fmla="*/ 1488593 w 5265464"/>
              <a:gd name="connsiteY3" fmla="*/ 2425840 h 3910260"/>
              <a:gd name="connsiteX4" fmla="*/ 87175 w 5265464"/>
              <a:gd name="connsiteY4" fmla="*/ 0 h 3910260"/>
              <a:gd name="connsiteX0" fmla="*/ 87175 w 5265464"/>
              <a:gd name="connsiteY0" fmla="*/ 0 h 3910260"/>
              <a:gd name="connsiteX1" fmla="*/ 5245585 w 5265464"/>
              <a:gd name="connsiteY1" fmla="*/ 1 h 3910260"/>
              <a:gd name="connsiteX2" fmla="*/ 5265464 w 5265464"/>
              <a:gd name="connsiteY2" fmla="*/ 3678169 h 3910260"/>
              <a:gd name="connsiteX3" fmla="*/ 1488593 w 5265464"/>
              <a:gd name="connsiteY3" fmla="*/ 2425840 h 3910260"/>
              <a:gd name="connsiteX4" fmla="*/ 87175 w 5265464"/>
              <a:gd name="connsiteY4" fmla="*/ 0 h 3910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65464" h="3910260">
                <a:moveTo>
                  <a:pt x="87175" y="0"/>
                </a:moveTo>
                <a:lnTo>
                  <a:pt x="5245585" y="1"/>
                </a:lnTo>
                <a:lnTo>
                  <a:pt x="5265464" y="3678169"/>
                </a:lnTo>
                <a:cubicBezTo>
                  <a:pt x="4573037" y="4016100"/>
                  <a:pt x="2369864" y="4244700"/>
                  <a:pt x="1488593" y="2425840"/>
                </a:cubicBezTo>
                <a:cubicBezTo>
                  <a:pt x="269393" y="1859080"/>
                  <a:pt x="-214312" y="944447"/>
                  <a:pt x="87175" y="0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 lang="pt-BR" dirty="0"/>
            </a:lvl1pPr>
          </a:lstStyle>
          <a:p>
            <a:endParaRPr lang="pt-BR" dirty="0"/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C1E85CBB-125D-89FB-BD92-AE8143BAEB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18899" y="6466786"/>
            <a:ext cx="673101" cy="321296"/>
          </a:xfrm>
        </p:spPr>
        <p:txBody>
          <a:bodyPr/>
          <a:lstStyle/>
          <a:p>
            <a:fld id="{03DC2DEF-D2FE-4B45-ABA4-9F153FD1C98A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D4ED5A28-DF23-DBB6-8E54-14618407EDE1}"/>
              </a:ext>
            </a:extLst>
          </p:cNvPr>
          <p:cNvSpPr/>
          <p:nvPr userDrawn="1"/>
        </p:nvSpPr>
        <p:spPr>
          <a:xfrm>
            <a:off x="0" y="6419653"/>
            <a:ext cx="377072" cy="47133"/>
          </a:xfrm>
          <a:prstGeom prst="rect">
            <a:avLst/>
          </a:prstGeom>
          <a:solidFill>
            <a:srgbClr val="FAB51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02DB21A-CE4A-BE64-B85F-03E5F1DB4CDB}"/>
              </a:ext>
            </a:extLst>
          </p:cNvPr>
          <p:cNvSpPr txBox="1"/>
          <p:nvPr userDrawn="1"/>
        </p:nvSpPr>
        <p:spPr>
          <a:xfrm>
            <a:off x="414781" y="6296261"/>
            <a:ext cx="23095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l" rtl="0"/>
            <a:r>
              <a:rPr lang="pt-BR" sz="1600" b="0" i="0" u="none" strike="noStrike" spc="300" baseline="30000" dirty="0">
                <a:solidFill>
                  <a:srgbClr val="004288"/>
                </a:solidFill>
                <a:latin typeface="Segoe UI" panose="020B0502040204020203" pitchFamily="34" charset="0"/>
              </a:rPr>
              <a:t>WWW.CREA-MG.ORG.BR</a:t>
            </a:r>
            <a:endParaRPr lang="pt-BR" sz="1600" spc="300" dirty="0">
              <a:solidFill>
                <a:srgbClr val="004288"/>
              </a:solidFill>
            </a:endParaRP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564283AD-3BC5-090C-5A40-D1A3B6F227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21072" y="6061665"/>
            <a:ext cx="1599290" cy="469192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E6397E30-2C4F-FD2B-6F4E-05E4F7F034AD}"/>
              </a:ext>
            </a:extLst>
          </p:cNvPr>
          <p:cNvSpPr/>
          <p:nvPr userDrawn="1"/>
        </p:nvSpPr>
        <p:spPr>
          <a:xfrm>
            <a:off x="1" y="584462"/>
            <a:ext cx="603314" cy="565608"/>
          </a:xfrm>
          <a:prstGeom prst="rect">
            <a:avLst/>
          </a:prstGeom>
          <a:solidFill>
            <a:srgbClr val="FAB51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B67DA2B3-7E24-FBB9-4E06-B5EDDED31E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84462"/>
            <a:ext cx="9478992" cy="106318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BR" sz="3600" dirty="0">
                <a:solidFill>
                  <a:srgbClr val="004288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TÍTULO EM CAIXA ALTA. </a:t>
            </a:r>
            <a:br>
              <a:rPr lang="pt-BR" sz="3600" dirty="0">
                <a:solidFill>
                  <a:srgbClr val="004288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</a:br>
            <a:r>
              <a:rPr lang="pt-BR" sz="3600" dirty="0">
                <a:solidFill>
                  <a:srgbClr val="004288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CORPO 32 A 46.</a:t>
            </a:r>
          </a:p>
        </p:txBody>
      </p:sp>
      <p:sp>
        <p:nvSpPr>
          <p:cNvPr id="11" name="Espaço Reservado para Texto 7">
            <a:extLst>
              <a:ext uri="{FF2B5EF4-FFF2-40B4-BE49-F238E27FC236}">
                <a16:creationId xmlns:a16="http://schemas.microsoft.com/office/drawing/2014/main" id="{E0797BC9-07CA-A3EC-E112-2E4F1EF7B8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2009020"/>
            <a:ext cx="6397487" cy="2959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3D3D3C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pt-BR" sz="2800" dirty="0">
                <a:latin typeface="Segoe UI" panose="020B0502040204020203" pitchFamily="34" charset="0"/>
                <a:cs typeface="Segoe UI" panose="020B0502040204020203" pitchFamily="34" charset="0"/>
              </a:rPr>
              <a:t>Evitar textos muito grandes em uma só página. É melhor desmembrar a página para que todos possam conseguir visualizar seu conteúdo. Sugestão corpo entre 20 e 26. Negritar palavras-chave. </a:t>
            </a:r>
          </a:p>
        </p:txBody>
      </p:sp>
    </p:spTree>
    <p:extLst>
      <p:ext uri="{BB962C8B-B14F-4D97-AF65-F5344CB8AC3E}">
        <p14:creationId xmlns:p14="http://schemas.microsoft.com/office/powerpoint/2010/main" val="4241217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4">
            <a:extLst>
              <a:ext uri="{FF2B5EF4-FFF2-40B4-BE49-F238E27FC236}">
                <a16:creationId xmlns:a16="http://schemas.microsoft.com/office/drawing/2014/main" id="{8ADA480C-8CCE-428F-BFAD-333227DDFDFC}"/>
              </a:ext>
            </a:extLst>
          </p:cNvPr>
          <p:cNvSpPr/>
          <p:nvPr userDrawn="1"/>
        </p:nvSpPr>
        <p:spPr>
          <a:xfrm>
            <a:off x="2724347" y="0"/>
            <a:ext cx="4815140" cy="5555411"/>
          </a:xfrm>
          <a:prstGeom prst="rect">
            <a:avLst/>
          </a:prstGeom>
          <a:solidFill>
            <a:srgbClr val="FAB51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C1E85CBB-125D-89FB-BD92-AE8143BAEB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18899" y="6466786"/>
            <a:ext cx="673101" cy="321296"/>
          </a:xfrm>
        </p:spPr>
        <p:txBody>
          <a:bodyPr/>
          <a:lstStyle/>
          <a:p>
            <a:fld id="{03DC2DEF-D2FE-4B45-ABA4-9F153FD1C98A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D4ED5A28-DF23-DBB6-8E54-14618407EDE1}"/>
              </a:ext>
            </a:extLst>
          </p:cNvPr>
          <p:cNvSpPr/>
          <p:nvPr userDrawn="1"/>
        </p:nvSpPr>
        <p:spPr>
          <a:xfrm>
            <a:off x="0" y="6419653"/>
            <a:ext cx="377072" cy="47133"/>
          </a:xfrm>
          <a:prstGeom prst="rect">
            <a:avLst/>
          </a:prstGeom>
          <a:solidFill>
            <a:srgbClr val="FAB51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02DB21A-CE4A-BE64-B85F-03E5F1DB4CDB}"/>
              </a:ext>
            </a:extLst>
          </p:cNvPr>
          <p:cNvSpPr txBox="1"/>
          <p:nvPr userDrawn="1"/>
        </p:nvSpPr>
        <p:spPr>
          <a:xfrm>
            <a:off x="414781" y="6296261"/>
            <a:ext cx="23095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l" rtl="0"/>
            <a:r>
              <a:rPr lang="pt-BR" sz="1600" b="0" i="0" u="none" strike="noStrike" spc="300" baseline="30000" dirty="0">
                <a:solidFill>
                  <a:srgbClr val="004288"/>
                </a:solidFill>
                <a:latin typeface="Segoe UI" panose="020B0502040204020203" pitchFamily="34" charset="0"/>
              </a:rPr>
              <a:t>WWW.CREA-MG.ORG.BR</a:t>
            </a:r>
            <a:endParaRPr lang="pt-BR" sz="1600" spc="300" dirty="0">
              <a:solidFill>
                <a:srgbClr val="004288"/>
              </a:solidFill>
            </a:endParaRPr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E933B366-0BFA-5F32-0FB4-2E282340D6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21072" y="6061665"/>
            <a:ext cx="1599290" cy="46919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EC4E84C-7D3F-6810-C0D5-D22C793BEF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50079" y="584462"/>
            <a:ext cx="3992593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93256"/>
                </a:solidFill>
              </a:defRPr>
            </a:lvl1pPr>
          </a:lstStyle>
          <a:p>
            <a:r>
              <a:rPr lang="pt-BR" sz="3600" dirty="0">
                <a:solidFill>
                  <a:srgbClr val="004288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TÍTULO EM CAIXA ALTA. </a:t>
            </a:r>
            <a:br>
              <a:rPr lang="pt-BR" sz="3600" dirty="0">
                <a:solidFill>
                  <a:srgbClr val="004288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</a:br>
            <a:r>
              <a:rPr lang="pt-BR" sz="3600" dirty="0">
                <a:solidFill>
                  <a:srgbClr val="004288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CORPO 32 A 46.</a:t>
            </a:r>
          </a:p>
        </p:txBody>
      </p:sp>
      <p:sp>
        <p:nvSpPr>
          <p:cNvPr id="16" name="Espaço Reservado para Texto 9">
            <a:extLst>
              <a:ext uri="{FF2B5EF4-FFF2-40B4-BE49-F238E27FC236}">
                <a16:creationId xmlns:a16="http://schemas.microsoft.com/office/drawing/2014/main" id="{A3248C1F-5143-C74F-4BB7-929DEB37223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10465" y="3493697"/>
            <a:ext cx="3405996" cy="18537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rgbClr val="3D3D3C"/>
                </a:solidFill>
                <a:latin typeface="+mj-lt"/>
              </a:defRPr>
            </a:lvl2pPr>
            <a:lvl3pPr marL="914400" indent="0">
              <a:buNone/>
              <a:defRPr sz="2000">
                <a:solidFill>
                  <a:srgbClr val="3D3D3C"/>
                </a:solidFill>
                <a:latin typeface="+mj-lt"/>
              </a:defRPr>
            </a:lvl3pPr>
            <a:lvl4pPr marL="1371600" indent="0">
              <a:buNone/>
              <a:defRPr sz="2000">
                <a:solidFill>
                  <a:srgbClr val="3D3D3C"/>
                </a:solidFill>
                <a:latin typeface="+mj-lt"/>
              </a:defRPr>
            </a:lvl4pPr>
            <a:lvl5pPr marL="1828800" indent="0">
              <a:buNone/>
              <a:defRPr sz="2000">
                <a:solidFill>
                  <a:srgbClr val="3D3D3C"/>
                </a:solidFill>
                <a:latin typeface="+mj-lt"/>
              </a:defRPr>
            </a:lvl5pPr>
          </a:lstStyle>
          <a:p>
            <a:pPr lvl="0"/>
            <a:r>
              <a:rPr lang="pt-BR" dirty="0"/>
              <a:t>Subtítulo. Caixa baixa. Corpo 22 a 28</a:t>
            </a:r>
          </a:p>
        </p:txBody>
      </p:sp>
      <p:sp>
        <p:nvSpPr>
          <p:cNvPr id="18" name="Espaço Reservado para Imagem 17">
            <a:extLst>
              <a:ext uri="{FF2B5EF4-FFF2-40B4-BE49-F238E27FC236}">
                <a16:creationId xmlns:a16="http://schemas.microsoft.com/office/drawing/2014/main" id="{2A19C720-8822-4852-EBE3-A4A9841D22C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2724150" cy="27241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pt-BR"/>
          </a:p>
        </p:txBody>
      </p:sp>
      <p:sp>
        <p:nvSpPr>
          <p:cNvPr id="19" name="Espaço Reservado para Texto 7">
            <a:extLst>
              <a:ext uri="{FF2B5EF4-FFF2-40B4-BE49-F238E27FC236}">
                <a16:creationId xmlns:a16="http://schemas.microsoft.com/office/drawing/2014/main" id="{9AA3FF71-1358-774C-239E-E8B9769430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13453" y="3493697"/>
            <a:ext cx="3233468" cy="20617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3D3D3C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pt-BR" sz="2800" dirty="0">
                <a:latin typeface="Segoe UI" panose="020B0502040204020203" pitchFamily="34" charset="0"/>
                <a:cs typeface="Segoe UI" panose="020B0502040204020203" pitchFamily="34" charset="0"/>
              </a:rPr>
              <a:t>Texto curto. Sugestão corpo entre 20 e 26. Negritar palavras-chave. </a:t>
            </a:r>
          </a:p>
        </p:txBody>
      </p:sp>
    </p:spTree>
    <p:extLst>
      <p:ext uri="{BB962C8B-B14F-4D97-AF65-F5344CB8AC3E}">
        <p14:creationId xmlns:p14="http://schemas.microsoft.com/office/powerpoint/2010/main" val="1081871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19AEB9B7-B693-BC4A-E4C0-EB4202D38E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C2DEF-D2FE-4B45-ABA4-9F153FD1C98A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F5197D90-4F90-4C81-2FC8-8EC0EB4ED99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5585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4A71E9C5-FA77-7672-A385-CDF05A956CA1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Espaço Reservado para Número de Slide 2">
            <a:extLst>
              <a:ext uri="{FF2B5EF4-FFF2-40B4-BE49-F238E27FC236}">
                <a16:creationId xmlns:a16="http://schemas.microsoft.com/office/drawing/2014/main" id="{23512BD8-D891-28E9-6B1C-6D0A30BD5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8899" y="6466786"/>
            <a:ext cx="673101" cy="321296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fld id="{03DC2DEF-D2FE-4B45-ABA4-9F153FD1C98A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34583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7" r:id="rId2"/>
    <p:sldLayoutId id="2147483715" r:id="rId3"/>
    <p:sldLayoutId id="2147483710" r:id="rId4"/>
    <p:sldLayoutId id="2147483716" r:id="rId5"/>
    <p:sldLayoutId id="2147483712" r:id="rId6"/>
    <p:sldLayoutId id="2147483713" r:id="rId7"/>
    <p:sldLayoutId id="2147483717" r:id="rId8"/>
    <p:sldLayoutId id="2147483714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004288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4" userDrawn="1">
          <p15:clr>
            <a:srgbClr val="F26B43"/>
          </p15:clr>
        </p15:guide>
        <p15:guide id="2" pos="234" userDrawn="1">
          <p15:clr>
            <a:srgbClr val="F26B43"/>
          </p15:clr>
        </p15:guide>
        <p15:guide id="3" orient="horz" pos="4133" userDrawn="1">
          <p15:clr>
            <a:srgbClr val="F26B43"/>
          </p15:clr>
        </p15:guide>
        <p15:guide id="4" pos="7491" userDrawn="1">
          <p15:clr>
            <a:srgbClr val="F26B43"/>
          </p15:clr>
        </p15:guide>
        <p15:guide id="5" orient="horz" pos="640" userDrawn="1">
          <p15:clr>
            <a:srgbClr val="F26B43"/>
          </p15:clr>
        </p15:guide>
        <p15:guide id="6" orient="horz" pos="777" userDrawn="1">
          <p15:clr>
            <a:srgbClr val="F26B43"/>
          </p15:clr>
        </p15:guide>
        <p15:guide id="7" orient="horz" pos="4020" userDrawn="1">
          <p15:clr>
            <a:srgbClr val="F26B43"/>
          </p15:clr>
        </p15:guide>
        <p15:guide id="8" orient="horz" pos="390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5BAFBC1E-5F05-BF5A-6308-AB306E2A1B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C2DEF-D2FE-4B45-ABA4-9F153FD1C98A}" type="slidenum">
              <a:rPr lang="pt-BR" smtClean="0"/>
              <a:pPr/>
              <a:t>1</a:t>
            </a:fld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EFE9339-7037-6A8B-EC1E-431069E50D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ADDB9067-F063-E9B8-59B8-943298C18C48}"/>
              </a:ext>
            </a:extLst>
          </p:cNvPr>
          <p:cNvSpPr txBox="1"/>
          <p:nvPr/>
        </p:nvSpPr>
        <p:spPr>
          <a:xfrm>
            <a:off x="1371599" y="309521"/>
            <a:ext cx="10820401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</a:pPr>
            <a:r>
              <a:rPr lang="pt-BR" alt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Apresentação dos Resultados dos </a:t>
            </a:r>
          </a:p>
          <a:p>
            <a:pPr algn="ctr">
              <a:lnSpc>
                <a:spcPct val="95000"/>
              </a:lnSpc>
            </a:pPr>
            <a:r>
              <a:rPr lang="pt-BR" alt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Grupos de Trabalho do CREA-MG</a:t>
            </a:r>
            <a:endParaRPr lang="pt-BR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9836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410EC9-6333-89A3-53E5-087BA0B1D7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263374D0-1A8D-8A65-67EC-59DC3D7B8C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C2DEF-D2FE-4B45-ABA4-9F153FD1C98A}" type="slidenum">
              <a:rPr lang="pt-BR" smtClean="0"/>
              <a:pPr/>
              <a:t>10</a:t>
            </a:fld>
            <a:endParaRPr lang="pt-BR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5B5E678F-DD7B-5CE9-31F4-04F141C2B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260350"/>
            <a:ext cx="11003280" cy="970018"/>
          </a:xfrm>
        </p:spPr>
        <p:txBody>
          <a:bodyPr/>
          <a:lstStyle/>
          <a:p>
            <a:r>
              <a:rPr lang="pt-BR" altLang="pt-BR" sz="3200" dirty="0">
                <a:solidFill>
                  <a:srgbClr val="FF0000"/>
                </a:solidFill>
              </a:rPr>
              <a:t>ESTUDO DAS INSTRUÇÕES TÉCNICAS NA PREVENÇÃO E COMBATE À INCÊNDIO</a:t>
            </a:r>
            <a:br>
              <a:rPr lang="pt-BR" altLang="pt-BR" sz="3200" dirty="0"/>
            </a:br>
            <a:r>
              <a:rPr lang="pt-BR" altLang="pt-BR" sz="3200" dirty="0"/>
              <a:t>Desenvolvimento das Atividades</a:t>
            </a:r>
            <a:endParaRPr lang="pt-BR" sz="32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3729BF47-7377-E37A-0A7C-59EB8BE084E6}"/>
              </a:ext>
            </a:extLst>
          </p:cNvPr>
          <p:cNvSpPr txBox="1"/>
          <p:nvPr/>
        </p:nvSpPr>
        <p:spPr>
          <a:xfrm>
            <a:off x="334152" y="2413337"/>
            <a:ext cx="1090612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9728" algn="just">
              <a:spcBef>
                <a:spcPts val="0"/>
              </a:spcBef>
            </a:pPr>
            <a:r>
              <a:rPr lang="pt-BR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4- Alinhar junto a fiscalização do Crea sobre os procedimentos de fiscalização do projetos do Corpo de Bombeiros		</a:t>
            </a:r>
          </a:p>
          <a:p>
            <a:pPr marL="109728" algn="just"/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2628" indent="-342900" algn="just">
              <a:buFont typeface="Wingdings" panose="05000000000000000000" pitchFamily="2" charset="2"/>
              <a:buChar char="v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Reuniões com coordenador da CEEC e CEST para explicativo sobre o assunto;</a:t>
            </a:r>
          </a:p>
          <a:p>
            <a:pPr marL="452628" indent="-342900" algn="just">
              <a:buFont typeface="Wingdings" panose="05000000000000000000" pitchFamily="2" charset="2"/>
              <a:buChar char="v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Desenvolvimento de Encaminhamento Técnico sugerindo melhorias no procedimento da exigência de ART de projeto de incêndio na fiscalização onde podemos contar com a parceria do CBMMG;</a:t>
            </a:r>
          </a:p>
          <a:p>
            <a:pPr marL="452628" indent="-342900" algn="just">
              <a:buFont typeface="Wingdings" panose="05000000000000000000" pitchFamily="2" charset="2"/>
              <a:buChar char="v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Para esta melhoria seguir como sugestão o Termo de Cooperação CAU x Bombeiro.</a:t>
            </a:r>
            <a:endParaRPr lang="pt-BR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65824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28360A-7E5F-530F-2108-0EAE6C0E4A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C42ED09A-5179-E1D9-C31A-D137116637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C2DEF-D2FE-4B45-ABA4-9F153FD1C98A}" type="slidenum">
              <a:rPr lang="pt-BR" smtClean="0"/>
              <a:pPr/>
              <a:t>11</a:t>
            </a:fld>
            <a:endParaRPr lang="pt-BR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9A646241-0EE3-2BB7-5F8E-68E7987EA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686" y="381263"/>
            <a:ext cx="11003280" cy="970018"/>
          </a:xfrm>
        </p:spPr>
        <p:txBody>
          <a:bodyPr/>
          <a:lstStyle/>
          <a:p>
            <a:r>
              <a:rPr lang="pt-BR" altLang="pt-BR" sz="3200" dirty="0">
                <a:solidFill>
                  <a:srgbClr val="FF0000"/>
                </a:solidFill>
              </a:rPr>
              <a:t>ESTUDO DAS INSTRUÇÕES TÉCNICAS NA PREVENÇÃO E COMBATE À INCÊNDIO</a:t>
            </a:r>
            <a:br>
              <a:rPr lang="pt-BR" altLang="pt-BR" sz="3200" dirty="0"/>
            </a:br>
            <a:r>
              <a:rPr lang="pt-BR" altLang="pt-BR" sz="3200" dirty="0"/>
              <a:t>Desenvolvimento das Atividades</a:t>
            </a:r>
            <a:endParaRPr lang="pt-BR" sz="32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2A0413A7-04DC-BE01-1187-16CAA9CE54A7}"/>
              </a:ext>
            </a:extLst>
          </p:cNvPr>
          <p:cNvSpPr txBox="1"/>
          <p:nvPr/>
        </p:nvSpPr>
        <p:spPr>
          <a:xfrm>
            <a:off x="324821" y="2370273"/>
            <a:ext cx="1090612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9728" algn="just">
              <a:spcBef>
                <a:spcPts val="0"/>
              </a:spcBef>
            </a:pPr>
            <a:r>
              <a:rPr lang="pt-BR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5 - Enviar contribuição sobre as eventuais consultas publicas sobre a modificações das Its.	</a:t>
            </a:r>
          </a:p>
          <a:p>
            <a:pPr marL="452628" indent="-342900" algn="just">
              <a:buFont typeface="Wingdings" panose="05000000000000000000" pitchFamily="2" charset="2"/>
              <a:buChar char="v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Não houve nenhuma consulta pública até a data deste relatório parcial. O G.T. levou a proposta à  DAT em setembro/24 sobre a necessidade de abrir consulta pública das IT 13 (Iluminação de Emergência) e 15 (Sinalização de Emergência) em virtude da atualização das NBR 10898/2023 e 16820/2022 respectivamente.</a:t>
            </a:r>
            <a:endParaRPr lang="pt-BR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53142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1D9E8E-11B2-A5C5-105B-AE0C76A087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E56AB905-52D1-5B43-8860-58F25CA61E6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C2DEF-D2FE-4B45-ABA4-9F153FD1C98A}" type="slidenum">
              <a:rPr lang="pt-BR" smtClean="0"/>
              <a:pPr/>
              <a:t>12</a:t>
            </a:fld>
            <a:endParaRPr lang="pt-BR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146AAD3B-B1CB-69CB-80F1-EAF173B24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366749"/>
            <a:ext cx="11003280" cy="970018"/>
          </a:xfrm>
        </p:spPr>
        <p:txBody>
          <a:bodyPr/>
          <a:lstStyle/>
          <a:p>
            <a:r>
              <a:rPr lang="pt-BR" altLang="pt-BR" sz="3200" dirty="0">
                <a:solidFill>
                  <a:srgbClr val="FF0000"/>
                </a:solidFill>
              </a:rPr>
              <a:t>ESTUDO DAS INSTRUÇÕES TÉCNICAS NA PREVENÇÃO E COMBATE À INCÊNDIO</a:t>
            </a:r>
            <a:br>
              <a:rPr lang="pt-BR" altLang="pt-BR" sz="3200" dirty="0"/>
            </a:br>
            <a:r>
              <a:rPr lang="pt-BR" altLang="pt-BR" sz="3200" dirty="0"/>
              <a:t>Desenvolvimento das Atividades</a:t>
            </a:r>
            <a:endParaRPr lang="pt-BR" sz="32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82F88703-FF37-3BF0-41F3-434FDE70DDAC}"/>
              </a:ext>
            </a:extLst>
          </p:cNvPr>
          <p:cNvSpPr txBox="1"/>
          <p:nvPr/>
        </p:nvSpPr>
        <p:spPr>
          <a:xfrm>
            <a:off x="259507" y="2399055"/>
            <a:ext cx="1090612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9728" algn="just">
              <a:spcBef>
                <a:spcPts val="0"/>
              </a:spcBef>
            </a:pPr>
            <a:r>
              <a:rPr lang="pt-BR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6 - Outras demandas surgidas no desenvolvimento as ações. 	</a:t>
            </a:r>
          </a:p>
          <a:p>
            <a:pPr marL="452628" indent="-342900" algn="just">
              <a:buFont typeface="Wingdings" panose="05000000000000000000" pitchFamily="2" charset="2"/>
              <a:buChar char="v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Em virtude dos assuntos culminou uma reunião na DAT que discutiu diversas situações dos tópicos anteriores.</a:t>
            </a:r>
          </a:p>
          <a:p>
            <a:pPr marL="452628" indent="-342900" algn="just">
              <a:buFont typeface="Wingdings" panose="05000000000000000000" pitchFamily="2" charset="2"/>
              <a:buChar char="v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Outros assuntos discutidos na reunião: </a:t>
            </a:r>
          </a:p>
          <a:p>
            <a:pPr marL="909828" lvl="1" indent="-342900" algn="just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Brigadistas hospitalares; </a:t>
            </a:r>
          </a:p>
          <a:p>
            <a:pPr marL="909828" lvl="1" indent="-342900" algn="just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Ações de fiscalização como exemplo do Termo de Cooperação CAU x Bombeiro; </a:t>
            </a:r>
          </a:p>
          <a:p>
            <a:pPr marL="909828" lvl="1" indent="-342900" algn="just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Modificação de projeto e responsáveis técnicos; </a:t>
            </a:r>
          </a:p>
          <a:p>
            <a:pPr marL="909828" lvl="1" indent="-342900" algn="just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Taxa alta de cadastramento dos engenheiros no CBMMG;</a:t>
            </a:r>
          </a:p>
          <a:p>
            <a:pPr marL="909828" lvl="1" indent="-342900" algn="just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Alteração do documento de segurança estrutural desobrigando engenheiros a serem RT pela execução ao invés de inspeção.</a:t>
            </a:r>
          </a:p>
        </p:txBody>
      </p:sp>
    </p:spTree>
    <p:extLst>
      <p:ext uri="{BB962C8B-B14F-4D97-AF65-F5344CB8AC3E}">
        <p14:creationId xmlns:p14="http://schemas.microsoft.com/office/powerpoint/2010/main" val="19519917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876F8D-F894-B733-E82F-DD95880375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ED4E6D0F-5881-B14D-62C0-17F4BBDC4E5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C2DEF-D2FE-4B45-ABA4-9F153FD1C98A}" type="slidenum">
              <a:rPr lang="pt-BR" smtClean="0"/>
              <a:pPr/>
              <a:t>13</a:t>
            </a:fld>
            <a:endParaRPr lang="pt-BR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3083F913-1CE8-15EF-AB7D-89837860C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291895"/>
            <a:ext cx="11003280" cy="970018"/>
          </a:xfrm>
        </p:spPr>
        <p:txBody>
          <a:bodyPr/>
          <a:lstStyle/>
          <a:p>
            <a:r>
              <a:rPr lang="pt-BR" altLang="pt-BR" sz="3200" dirty="0">
                <a:solidFill>
                  <a:srgbClr val="FF0000"/>
                </a:solidFill>
              </a:rPr>
              <a:t>ESTUDO DAS INSTRUÇÕES TÉCNICAS NA PREVENÇÃO E COMBATE À INCÊNDIO</a:t>
            </a:r>
            <a:br>
              <a:rPr lang="pt-BR" altLang="pt-BR" sz="3200" dirty="0"/>
            </a:br>
            <a:r>
              <a:rPr lang="pt-BR" altLang="pt-BR" sz="3200" dirty="0"/>
              <a:t>Desenvolvimento das Atividades</a:t>
            </a:r>
            <a:endParaRPr lang="pt-BR" sz="32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08725E67-BF9D-39C2-9209-D1020082E4E7}"/>
              </a:ext>
            </a:extLst>
          </p:cNvPr>
          <p:cNvSpPr txBox="1"/>
          <p:nvPr/>
        </p:nvSpPr>
        <p:spPr>
          <a:xfrm>
            <a:off x="439568" y="1971523"/>
            <a:ext cx="1090612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9728" algn="just">
              <a:spcBef>
                <a:spcPts val="0"/>
              </a:spcBef>
            </a:pPr>
            <a:r>
              <a:rPr lang="pt-BR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7 - Realização do 1º Workshop de Estudo das Instruções Técnicas na Prevenção e Combate À Incêndio	</a:t>
            </a:r>
          </a:p>
          <a:p>
            <a:pPr marL="452628" indent="-342900" algn="just">
              <a:buFont typeface="Wingdings" panose="05000000000000000000" pitchFamily="2" charset="2"/>
              <a:buChar char="v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Realização do Workshop em comemoração ao Agosto Cinza e com objetivo de trazer os profissionais temas práticos para otimização dos processos – projeto e execução.</a:t>
            </a:r>
          </a:p>
          <a:p>
            <a:pPr marL="452628" indent="-342900" algn="just">
              <a:buFont typeface="Wingdings" panose="05000000000000000000" pitchFamily="2" charset="2"/>
              <a:buChar char="v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Presença dos militares do CBMMG;</a:t>
            </a:r>
          </a:p>
          <a:p>
            <a:pPr marL="452628" indent="-342900" algn="just">
              <a:buFont typeface="Wingdings" panose="05000000000000000000" pitchFamily="2" charset="2"/>
              <a:buChar char="v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Inscrições - 178;</a:t>
            </a:r>
          </a:p>
          <a:p>
            <a:pPr marL="452628" indent="-342900" algn="just">
              <a:buFont typeface="Wingdings" panose="05000000000000000000" pitchFamily="2" charset="2"/>
              <a:buChar char="v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Presentes - 70;</a:t>
            </a:r>
          </a:p>
          <a:p>
            <a:pPr marL="452628" indent="-342900" algn="just">
              <a:buFont typeface="Wingdings" panose="05000000000000000000" pitchFamily="2" charset="2"/>
              <a:buChar char="v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Visualizações online - 755;</a:t>
            </a:r>
          </a:p>
          <a:p>
            <a:pPr marL="452628" indent="-342900" algn="just">
              <a:buFont typeface="Wingdings" panose="05000000000000000000" pitchFamily="2" charset="2"/>
              <a:buChar char="v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Criação de grupo de WhatsApp para mútua cooperação entre profissionais da PSCIP – contado hoje com 70 membros;</a:t>
            </a:r>
          </a:p>
          <a:p>
            <a:pPr marL="452628" indent="-342900" algn="just">
              <a:buFont typeface="Wingdings" panose="05000000000000000000" pitchFamily="2" charset="2"/>
              <a:buChar char="v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Feedbacks positivos dos participantes com sugestão de temas para o Seminário;</a:t>
            </a:r>
          </a:p>
          <a:p>
            <a:pPr marL="452628" indent="-342900" algn="just">
              <a:buFont typeface="Wingdings" panose="05000000000000000000" pitchFamily="2" charset="2"/>
              <a:buChar char="v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Avaliação do público 4,87 de 5,0</a:t>
            </a:r>
          </a:p>
        </p:txBody>
      </p:sp>
    </p:spTree>
    <p:extLst>
      <p:ext uri="{BB962C8B-B14F-4D97-AF65-F5344CB8AC3E}">
        <p14:creationId xmlns:p14="http://schemas.microsoft.com/office/powerpoint/2010/main" val="20666824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7DB9C1BE-3DC0-C1DB-0C1D-1788D72BD1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C2DEF-D2FE-4B45-ABA4-9F153FD1C98A}" type="slidenum">
              <a:rPr lang="pt-BR" smtClean="0"/>
              <a:pPr/>
              <a:t>14</a:t>
            </a:fld>
            <a:endParaRPr lang="pt-BR" dirty="0"/>
          </a:p>
        </p:txBody>
      </p:sp>
      <p:graphicFrame>
        <p:nvGraphicFramePr>
          <p:cNvPr id="25" name="Gráfico 24">
            <a:extLst>
              <a:ext uri="{FF2B5EF4-FFF2-40B4-BE49-F238E27FC236}">
                <a16:creationId xmlns:a16="http://schemas.microsoft.com/office/drawing/2014/main" id="{038DB5B2-14E3-AF70-C116-180CB26EF0A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75835941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643329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9585A6-5021-6510-1692-C13BFFDAF9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9B3CDE46-E5E7-45C1-3897-69DD1C7FFC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C2DEF-D2FE-4B45-ABA4-9F153FD1C98A}" type="slidenum">
              <a:rPr lang="pt-BR" smtClean="0"/>
              <a:pPr/>
              <a:t>15</a:t>
            </a:fld>
            <a:endParaRPr lang="pt-BR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04B89554-044B-9B29-EFB3-34F9C3FF8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340940"/>
            <a:ext cx="11003280" cy="970018"/>
          </a:xfrm>
        </p:spPr>
        <p:txBody>
          <a:bodyPr/>
          <a:lstStyle/>
          <a:p>
            <a:r>
              <a:rPr lang="pt-BR" altLang="pt-BR" sz="3200" dirty="0">
                <a:solidFill>
                  <a:srgbClr val="FF0000"/>
                </a:solidFill>
              </a:rPr>
              <a:t>ESTUDO DAS INSTRUÇÕES TÉCNICAS NA PREVENÇÃO E COMBATE À INCÊNDIO</a:t>
            </a:r>
            <a:br>
              <a:rPr lang="pt-BR" altLang="pt-BR" sz="3200" dirty="0"/>
            </a:br>
            <a:r>
              <a:rPr lang="pt-BR" altLang="pt-BR" sz="3200" dirty="0"/>
              <a:t>Desenvolvimento das Atividades</a:t>
            </a:r>
            <a:endParaRPr lang="pt-BR" sz="32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CA1375A-A94A-D9C4-D51C-5DAB8D9A3E05}"/>
              </a:ext>
            </a:extLst>
          </p:cNvPr>
          <p:cNvSpPr txBox="1"/>
          <p:nvPr/>
        </p:nvSpPr>
        <p:spPr>
          <a:xfrm>
            <a:off x="371474" y="1810435"/>
            <a:ext cx="109061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9728" algn="just">
              <a:spcBef>
                <a:spcPts val="0"/>
              </a:spcBef>
            </a:pPr>
            <a:r>
              <a:rPr lang="pt-BR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7 - Realização do 1º Workshop de Estudo das Instruções Técnicas na Prevenção e Combate À Incêndio	</a:t>
            </a:r>
          </a:p>
        </p:txBody>
      </p:sp>
      <p:pic>
        <p:nvPicPr>
          <p:cNvPr id="20" name="Imagem 19" descr="Tela de celular com publicação numa rede social&#10;&#10;Descrição gerada automaticamente com confiança baixa">
            <a:extLst>
              <a:ext uri="{FF2B5EF4-FFF2-40B4-BE49-F238E27FC236}">
                <a16:creationId xmlns:a16="http://schemas.microsoft.com/office/drawing/2014/main" id="{ADFC146B-5771-C023-8A53-EFB6865A0B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475" y="2773252"/>
            <a:ext cx="3895261" cy="313285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Imagem 5" descr="Grupo de pessoas em pé lado a lado&#10;&#10;Descrição gerada automaticamente">
            <a:extLst>
              <a:ext uri="{FF2B5EF4-FFF2-40B4-BE49-F238E27FC236}">
                <a16:creationId xmlns:a16="http://schemas.microsoft.com/office/drawing/2014/main" id="{46D8E5B3-29F2-B72F-5D70-6604910672C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0583" b="19365"/>
          <a:stretch/>
        </p:blipFill>
        <p:spPr>
          <a:xfrm>
            <a:off x="4723929" y="2391138"/>
            <a:ext cx="3895261" cy="417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WhatsApp Video 2024-11-27 at 15.27.51">
            <a:hlinkClick r:id="" action="ppaction://media"/>
            <a:extLst>
              <a:ext uri="{FF2B5EF4-FFF2-40B4-BE49-F238E27FC236}">
                <a16:creationId xmlns:a16="http://schemas.microsoft.com/office/drawing/2014/main" id="{6E47D4BD-6D42-3AE3-E71D-28543322EB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76383" y="2547257"/>
            <a:ext cx="1851126" cy="327070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55762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0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B7A26A-5006-58E1-61DE-73A907E8F1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2CF3F3EB-92D7-7543-0EA0-FDDB662C37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C2DEF-D2FE-4B45-ABA4-9F153FD1C98A}" type="slidenum">
              <a:rPr lang="pt-BR" smtClean="0"/>
              <a:pPr/>
              <a:t>16</a:t>
            </a:fld>
            <a:endParaRPr lang="pt-BR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F3913D26-9E2C-33CE-A4EF-185ED4272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395777"/>
            <a:ext cx="11003280" cy="970018"/>
          </a:xfrm>
        </p:spPr>
        <p:txBody>
          <a:bodyPr/>
          <a:lstStyle/>
          <a:p>
            <a:r>
              <a:rPr lang="pt-BR" altLang="pt-BR" sz="3200" dirty="0">
                <a:solidFill>
                  <a:srgbClr val="FF0000"/>
                </a:solidFill>
              </a:rPr>
              <a:t>ESTUDO DAS INSTRUÇÕES TÉCNICAS NA PREVENÇÃO E COMBATE À INCÊNDIO</a:t>
            </a:r>
            <a:br>
              <a:rPr lang="pt-BR" altLang="pt-BR" sz="3200" dirty="0"/>
            </a:br>
            <a:r>
              <a:rPr lang="pt-BR" altLang="pt-BR" sz="3200" dirty="0"/>
              <a:t>Desenvolvimento das Atividades</a:t>
            </a:r>
            <a:endParaRPr lang="pt-BR" sz="32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6C4A8C3-66D5-07F0-BAE7-805EC7464ABD}"/>
              </a:ext>
            </a:extLst>
          </p:cNvPr>
          <p:cNvSpPr txBox="1"/>
          <p:nvPr/>
        </p:nvSpPr>
        <p:spPr>
          <a:xfrm>
            <a:off x="371474" y="1810435"/>
            <a:ext cx="1090612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9728" algn="just">
              <a:spcBef>
                <a:spcPts val="0"/>
              </a:spcBef>
            </a:pPr>
            <a:r>
              <a:rPr lang="pt-BR" sz="2000" b="1" dirty="0">
                <a:solidFill>
                  <a:srgbClr val="0070C0"/>
                </a:solidFill>
                <a:highlight>
                  <a:srgbClr val="C0C0C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8 - Realização de palestras nas diversas regiões sobre temática do GT e sobre valorização profissional e sistema CREA/CONFEA 	</a:t>
            </a:r>
          </a:p>
          <a:p>
            <a:pPr marL="452628" indent="-342900" algn="just">
              <a:buFont typeface="Wingdings" panose="05000000000000000000" pitchFamily="2" charset="2"/>
              <a:buChar char="v"/>
            </a:pPr>
            <a:r>
              <a:rPr lang="pt-BR" sz="2000" dirty="0">
                <a:highlight>
                  <a:srgbClr val="C0C0C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Quantidade de eventos:</a:t>
            </a:r>
          </a:p>
          <a:p>
            <a:pPr marL="452628" indent="-342900" algn="just">
              <a:buFont typeface="Wingdings" panose="05000000000000000000" pitchFamily="2" charset="2"/>
              <a:buChar char="v"/>
            </a:pPr>
            <a:r>
              <a:rPr lang="pt-BR" sz="2000" dirty="0">
                <a:highlight>
                  <a:srgbClr val="C0C0C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Regiões: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3B3E8E6-1899-CD01-D061-7C6472608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5" b="13297"/>
          <a:stretch>
            <a:fillRect/>
          </a:stretch>
        </p:blipFill>
        <p:spPr bwMode="auto">
          <a:xfrm>
            <a:off x="838952" y="3275012"/>
            <a:ext cx="1646237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53147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6C88E0-B456-2277-007F-2914C289E3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F0489AC8-3874-2CCC-CDDE-7AC9F902963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C2DEF-D2FE-4B45-ABA4-9F153FD1C98A}" type="slidenum">
              <a:rPr lang="pt-BR" smtClean="0"/>
              <a:pPr/>
              <a:t>17</a:t>
            </a:fld>
            <a:endParaRPr lang="pt-BR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21702A98-2ACF-FB78-C3BD-160813FB8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395777"/>
            <a:ext cx="11003280" cy="970018"/>
          </a:xfrm>
        </p:spPr>
        <p:txBody>
          <a:bodyPr/>
          <a:lstStyle/>
          <a:p>
            <a:r>
              <a:rPr lang="pt-BR" altLang="pt-BR" sz="3200" dirty="0">
                <a:solidFill>
                  <a:srgbClr val="FF0000"/>
                </a:solidFill>
              </a:rPr>
              <a:t>ESTUDO DAS INSTRUÇÕES TÉCNICAS NA PREVENÇÃO E COMBATE À INCÊNDIO</a:t>
            </a:r>
            <a:br>
              <a:rPr lang="pt-BR" altLang="pt-BR" sz="3200" dirty="0"/>
            </a:br>
            <a:r>
              <a:rPr lang="pt-BR" altLang="pt-BR" sz="3200" dirty="0"/>
              <a:t>Desenvolvimento das Atividades</a:t>
            </a:r>
            <a:endParaRPr lang="pt-BR" sz="32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8B6FCAF1-D0C5-5BF0-654F-7A88A3946F69}"/>
              </a:ext>
            </a:extLst>
          </p:cNvPr>
          <p:cNvSpPr txBox="1"/>
          <p:nvPr/>
        </p:nvSpPr>
        <p:spPr>
          <a:xfrm>
            <a:off x="390930" y="2023464"/>
            <a:ext cx="1090612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9728" algn="just">
              <a:spcBef>
                <a:spcPts val="0"/>
              </a:spcBef>
            </a:pPr>
            <a:r>
              <a:rPr lang="pt-BR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9 - Realização do 4º Seminário de Prevenção e Combate à Incêndio	</a:t>
            </a:r>
          </a:p>
          <a:p>
            <a:pPr marL="452628" indent="-342900" algn="just">
              <a:buFont typeface="Wingdings" panose="05000000000000000000" pitchFamily="2" charset="2"/>
              <a:buChar char="v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Realização do Seminário final do GT com objetivo de trazer assuntos de atual necessidade e abordagem das atualizações de Instruções Técnicas (Evento Temporário; Brigada Hospitalar; Perícia pós incêndio);</a:t>
            </a:r>
          </a:p>
          <a:p>
            <a:pPr marL="452628" indent="-342900" algn="just">
              <a:buFont typeface="Wingdings" panose="05000000000000000000" pitchFamily="2" charset="2"/>
              <a:buChar char="v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Presença e participação nas palestras dos militares do CBMMG;</a:t>
            </a:r>
          </a:p>
          <a:p>
            <a:pPr marL="452628" indent="-342900" algn="just">
              <a:buFont typeface="Wingdings" panose="05000000000000000000" pitchFamily="2" charset="2"/>
              <a:buChar char="v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Inscrições - 326 ;</a:t>
            </a:r>
          </a:p>
          <a:p>
            <a:pPr marL="452628" indent="-342900" algn="just">
              <a:buFont typeface="Wingdings" panose="05000000000000000000" pitchFamily="2" charset="2"/>
              <a:buChar char="v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Presentes - 158;</a:t>
            </a:r>
          </a:p>
          <a:p>
            <a:pPr marL="452628" indent="-342900" algn="just">
              <a:buFont typeface="Wingdings" panose="05000000000000000000" pitchFamily="2" charset="2"/>
              <a:buChar char="v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Visualizações online – 1.185;</a:t>
            </a:r>
          </a:p>
          <a:p>
            <a:pPr marL="452628" indent="-342900" algn="just">
              <a:buFont typeface="Wingdings" panose="05000000000000000000" pitchFamily="2" charset="2"/>
              <a:buChar char="v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Criação de grupo de WhatsApp para mútua cooperação entre profissionais da PSCIP – contado hoje com 172 membros;</a:t>
            </a:r>
          </a:p>
          <a:p>
            <a:pPr marL="452628" indent="-342900" algn="just">
              <a:buFont typeface="Wingdings" panose="05000000000000000000" pitchFamily="2" charset="2"/>
              <a:buChar char="v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Feedbacks positivos dos participantes;</a:t>
            </a:r>
          </a:p>
          <a:p>
            <a:pPr marL="452628" indent="-342900" algn="just">
              <a:buFont typeface="Wingdings" panose="05000000000000000000" pitchFamily="2" charset="2"/>
              <a:buChar char="v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Avaliação do público </a:t>
            </a:r>
            <a:r>
              <a:rPr lang="pt-BR" sz="2000" dirty="0">
                <a:highlight>
                  <a:srgbClr val="C0C0C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4,87 de 5,0</a:t>
            </a:r>
          </a:p>
        </p:txBody>
      </p:sp>
    </p:spTree>
    <p:extLst>
      <p:ext uri="{BB962C8B-B14F-4D97-AF65-F5344CB8AC3E}">
        <p14:creationId xmlns:p14="http://schemas.microsoft.com/office/powerpoint/2010/main" val="1980477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102D2B87-D17B-8DE5-3198-219921F71D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C2DEF-D2FE-4B45-ABA4-9F153FD1C98A}" type="slidenum">
              <a:rPr lang="pt-BR" smtClean="0"/>
              <a:pPr/>
              <a:t>18</a:t>
            </a:fld>
            <a:endParaRPr lang="pt-BR" dirty="0"/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BCF9720E-F881-2C98-AEBD-64DCC74195C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38933001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597189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2812B9-C80D-6F72-3C43-C60F7F5DDF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FB1604D4-924A-F858-9969-F970626513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C2DEF-D2FE-4B45-ABA4-9F153FD1C98A}" type="slidenum">
              <a:rPr lang="pt-BR" smtClean="0"/>
              <a:pPr/>
              <a:t>19</a:t>
            </a:fld>
            <a:endParaRPr lang="pt-BR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6E33C8CC-EE1A-A170-7DF4-E9451C8EF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483" y="263470"/>
            <a:ext cx="11003280" cy="970018"/>
          </a:xfrm>
        </p:spPr>
        <p:txBody>
          <a:bodyPr/>
          <a:lstStyle/>
          <a:p>
            <a:r>
              <a:rPr lang="pt-BR" altLang="pt-BR" sz="3200" dirty="0">
                <a:solidFill>
                  <a:srgbClr val="FF0000"/>
                </a:solidFill>
              </a:rPr>
              <a:t>ESTUDO DAS INSTRUÇÕES TÉCNICAS NA PREVENÇÃO E COMBATE À INCÊNDIO</a:t>
            </a:r>
            <a:br>
              <a:rPr lang="pt-BR" altLang="pt-BR" sz="3200" dirty="0"/>
            </a:br>
            <a:r>
              <a:rPr lang="pt-BR" altLang="pt-BR" sz="3200" dirty="0"/>
              <a:t>Desenvolvimento das Atividades</a:t>
            </a:r>
            <a:endParaRPr lang="pt-BR" sz="32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87373693-DBD4-F6CE-CE68-96DD27B61EEB}"/>
              </a:ext>
            </a:extLst>
          </p:cNvPr>
          <p:cNvSpPr txBox="1"/>
          <p:nvPr/>
        </p:nvSpPr>
        <p:spPr>
          <a:xfrm>
            <a:off x="371474" y="1810435"/>
            <a:ext cx="109061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9728" algn="just">
              <a:spcBef>
                <a:spcPts val="0"/>
              </a:spcBef>
            </a:pPr>
            <a:r>
              <a:rPr lang="pt-BR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9 - Realização do 4º Seminário de Prevenção e Combate à Incêndio</a:t>
            </a:r>
            <a:r>
              <a:rPr lang="pt-BR" sz="2000" b="1" dirty="0">
                <a:solidFill>
                  <a:srgbClr val="0070C0"/>
                </a:solidFill>
                <a:latin typeface="Times New Roman" pitchFamily="18" charset="0"/>
              </a:rPr>
              <a:t>	</a:t>
            </a:r>
          </a:p>
        </p:txBody>
      </p:sp>
      <p:pic>
        <p:nvPicPr>
          <p:cNvPr id="8" name="Imagem 7" descr="Grupo de pessoas sentadas em sala de aula&#10;&#10;Descrição gerada automaticamente com confiança média">
            <a:extLst>
              <a:ext uri="{FF2B5EF4-FFF2-40B4-BE49-F238E27FC236}">
                <a16:creationId xmlns:a16="http://schemas.microsoft.com/office/drawing/2014/main" id="{5281984B-D41E-F7A4-CA1E-F4BB8F75AF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4075" y="2466499"/>
            <a:ext cx="4616154" cy="346211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m 17" descr="Uma imagem contendo no interior, teto, pessoa, mesa&#10;&#10;Descrição gerada automaticamente">
            <a:extLst>
              <a:ext uri="{FF2B5EF4-FFF2-40B4-BE49-F238E27FC236}">
                <a16:creationId xmlns:a16="http://schemas.microsoft.com/office/drawing/2014/main" id="{26AF0D53-A36C-1CC8-0B96-8EAE8F0596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483" y="2466499"/>
            <a:ext cx="4616154" cy="346211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016416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2">
            <a:extLst>
              <a:ext uri="{FF2B5EF4-FFF2-40B4-BE49-F238E27FC236}">
                <a16:creationId xmlns:a16="http://schemas.microsoft.com/office/drawing/2014/main" id="{5048B418-9E01-0515-49F6-EE72C18A0CF0}"/>
              </a:ext>
            </a:extLst>
          </p:cNvPr>
          <p:cNvSpPr txBox="1">
            <a:spLocks/>
          </p:cNvSpPr>
          <p:nvPr/>
        </p:nvSpPr>
        <p:spPr>
          <a:xfrm>
            <a:off x="371475" y="2483112"/>
            <a:ext cx="11520488" cy="186088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FAB51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altLang="pt-BR" sz="4400" i="1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ESTUDO DAS INSTRUÇÕES TÉCNICAS NA PREVENÇÃO E COMBATE À INCÊNDIO</a:t>
            </a:r>
            <a:endParaRPr lang="pt-BR" sz="4400" i="1" dirty="0"/>
          </a:p>
        </p:txBody>
      </p:sp>
    </p:spTree>
    <p:extLst>
      <p:ext uri="{BB962C8B-B14F-4D97-AF65-F5344CB8AC3E}">
        <p14:creationId xmlns:p14="http://schemas.microsoft.com/office/powerpoint/2010/main" val="38835374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F52F1F-D922-9F91-BB0F-59B9A93577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2ABE71E6-715A-A8A1-A9E3-BD2A10B0DC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C2DEF-D2FE-4B45-ABA4-9F153FD1C98A}" type="slidenum">
              <a:rPr lang="pt-BR" smtClean="0"/>
              <a:pPr/>
              <a:t>20</a:t>
            </a:fld>
            <a:endParaRPr lang="pt-BR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0927C930-A53F-991B-3083-D3B6CE6DA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352449"/>
            <a:ext cx="11003280" cy="970018"/>
          </a:xfrm>
        </p:spPr>
        <p:txBody>
          <a:bodyPr/>
          <a:lstStyle/>
          <a:p>
            <a:r>
              <a:rPr lang="pt-BR" altLang="pt-BR" sz="3200" dirty="0">
                <a:solidFill>
                  <a:srgbClr val="FF0000"/>
                </a:solidFill>
              </a:rPr>
              <a:t>ESTUDO DAS INSTRUÇÕES TÉCNICAS NA PREVENÇÃO E COMBATE À INCÊNDIO</a:t>
            </a:r>
            <a:br>
              <a:rPr lang="pt-BR" altLang="pt-BR" sz="3200" dirty="0"/>
            </a:br>
            <a:r>
              <a:rPr lang="pt-BR" altLang="pt-BR" sz="3200" dirty="0"/>
              <a:t>Desenvolvimento das Atividades</a:t>
            </a:r>
            <a:endParaRPr lang="pt-BR" sz="32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4C29C27-10FE-0E87-652F-2C09959E0C58}"/>
              </a:ext>
            </a:extLst>
          </p:cNvPr>
          <p:cNvSpPr txBox="1"/>
          <p:nvPr/>
        </p:nvSpPr>
        <p:spPr>
          <a:xfrm>
            <a:off x="371474" y="1810435"/>
            <a:ext cx="109061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9728" algn="just">
              <a:spcBef>
                <a:spcPts val="0"/>
              </a:spcBef>
            </a:pPr>
            <a:r>
              <a:rPr lang="pt-BR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8 - Realização do 4º Seminário de Prevenção e Combate à Incêndio</a:t>
            </a:r>
            <a:r>
              <a:rPr lang="pt-BR" sz="2000" b="1" dirty="0">
                <a:solidFill>
                  <a:srgbClr val="0070C0"/>
                </a:solidFill>
                <a:latin typeface="Times New Roman" pitchFamily="18" charset="0"/>
              </a:rPr>
              <a:t>	</a:t>
            </a:r>
          </a:p>
        </p:txBody>
      </p:sp>
      <p:pic>
        <p:nvPicPr>
          <p:cNvPr id="10" name="Imagem 9" descr="Auditório com pessoas sentadas&#10;&#10;Descrição gerada automaticamente">
            <a:extLst>
              <a:ext uri="{FF2B5EF4-FFF2-40B4-BE49-F238E27FC236}">
                <a16:creationId xmlns:a16="http://schemas.microsoft.com/office/drawing/2014/main" id="{E06D35E5-FBCD-6E3B-347F-7334F553D4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43" y="2466499"/>
            <a:ext cx="4473316" cy="335498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m 13" descr="Grupo de pessoas sentadas em cadeiras&#10;&#10;Descrição gerada automaticamente">
            <a:extLst>
              <a:ext uri="{FF2B5EF4-FFF2-40B4-BE49-F238E27FC236}">
                <a16:creationId xmlns:a16="http://schemas.microsoft.com/office/drawing/2014/main" id="{AC9D4B79-4C20-76E3-D49D-A0F1F56F19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5582" y="2510998"/>
            <a:ext cx="4473317" cy="335498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m 15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EF0AF20A-A0A0-91F1-E9A6-C0CD492DBE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1441" y="2466499"/>
            <a:ext cx="2037317" cy="40390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89844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8D9FB8-7B38-9CFE-0B01-FA5B5BDEAE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97459D0B-24DD-C5F4-BDEC-7742FD74548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C2DEF-D2FE-4B45-ABA4-9F153FD1C98A}" type="slidenum">
              <a:rPr lang="pt-BR" smtClean="0"/>
              <a:pPr/>
              <a:t>21</a:t>
            </a:fld>
            <a:endParaRPr lang="pt-BR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8B756323-4F5E-04F1-534F-06A3849EB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760" y="395777"/>
            <a:ext cx="10899139" cy="970018"/>
          </a:xfrm>
        </p:spPr>
        <p:txBody>
          <a:bodyPr/>
          <a:lstStyle/>
          <a:p>
            <a:r>
              <a:rPr lang="pt-BR" altLang="pt-BR" sz="3200" dirty="0">
                <a:solidFill>
                  <a:srgbClr val="FF0000"/>
                </a:solidFill>
              </a:rPr>
              <a:t>ESTUDO DAS INSTRUÇÕES TÉCNICAS NA PREVENÇÃO E COMBATE À INCÊNDIO</a:t>
            </a:r>
            <a:br>
              <a:rPr lang="pt-BR" altLang="pt-BR" sz="3200" dirty="0"/>
            </a:br>
            <a:r>
              <a:rPr lang="pt-BR" altLang="pt-BR" sz="3200" dirty="0"/>
              <a:t>Produto do Grupo de Trabalho</a:t>
            </a:r>
            <a:endParaRPr lang="pt-BR" sz="32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3FDF8298-02C1-6915-DEC6-C05A8417E780}"/>
              </a:ext>
            </a:extLst>
          </p:cNvPr>
          <p:cNvSpPr txBox="1"/>
          <p:nvPr/>
        </p:nvSpPr>
        <p:spPr>
          <a:xfrm>
            <a:off x="371475" y="2187806"/>
            <a:ext cx="1089913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52678" indent="-742950">
              <a:spcBef>
                <a:spcPts val="0"/>
              </a:spcBef>
              <a:buFont typeface="+mj-lt"/>
              <a:buAutoNum type="arabicPeriod"/>
            </a:pPr>
            <a:r>
              <a:rPr lang="pt-BR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Eventos para capacitação técnica dos profissionais;</a:t>
            </a:r>
          </a:p>
          <a:p>
            <a:pPr marL="852678" indent="-742950">
              <a:spcBef>
                <a:spcPts val="0"/>
              </a:spcBef>
              <a:buFont typeface="+mj-lt"/>
              <a:buAutoNum type="arabicPeriod"/>
            </a:pPr>
            <a:r>
              <a:rPr lang="pt-BR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Criação de grupo técnico online;</a:t>
            </a:r>
          </a:p>
          <a:p>
            <a:pPr marL="852678" indent="-742950">
              <a:spcBef>
                <a:spcPts val="0"/>
              </a:spcBef>
              <a:buFont typeface="+mj-lt"/>
              <a:buAutoNum type="arabicPeriod"/>
            </a:pPr>
            <a:r>
              <a:rPr lang="pt-BR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Podcast sobre PSCIP;</a:t>
            </a:r>
          </a:p>
          <a:p>
            <a:pPr marL="852678" indent="-742950">
              <a:spcBef>
                <a:spcPts val="0"/>
              </a:spcBef>
              <a:buFont typeface="+mj-lt"/>
              <a:buAutoNum type="arabicPeriod"/>
            </a:pPr>
            <a:r>
              <a:rPr lang="pt-BR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Encaminhamentos Técnicos para as Câmaras;</a:t>
            </a:r>
          </a:p>
          <a:p>
            <a:pPr marL="852678" indent="-742950">
              <a:spcBef>
                <a:spcPts val="0"/>
              </a:spcBef>
              <a:buFont typeface="+mj-lt"/>
              <a:buAutoNum type="arabicPeriod"/>
            </a:pPr>
            <a:r>
              <a:rPr lang="pt-BR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Estreitamento da parceria CREA-MG x CBMMG;</a:t>
            </a:r>
          </a:p>
          <a:p>
            <a:pPr marL="852678" indent="-742950">
              <a:spcBef>
                <a:spcPts val="0"/>
              </a:spcBef>
              <a:buFont typeface="+mj-lt"/>
              <a:buAutoNum type="arabicPeriod"/>
            </a:pPr>
            <a:r>
              <a:rPr lang="pt-BR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Minuta prévia para cartilha de CMAR.</a:t>
            </a:r>
          </a:p>
          <a:p>
            <a:pPr marL="109728" indent="0">
              <a:spcBef>
                <a:spcPts val="0"/>
              </a:spcBef>
              <a:buNone/>
            </a:pPr>
            <a:endParaRPr lang="pt-BR" sz="2400" dirty="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14593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0E11674E-B0EF-3361-8921-D16ECF88EE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C2DEF-D2FE-4B45-ABA4-9F153FD1C98A}" type="slidenum">
              <a:rPr lang="pt-BR" smtClean="0"/>
              <a:pPr/>
              <a:t>22</a:t>
            </a:fld>
            <a:endParaRPr lang="pt-BR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CFAE4AC3-D1CE-36A8-D050-7536729EA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1913432"/>
            <a:ext cx="10688411" cy="3921311"/>
          </a:xfrm>
        </p:spPr>
        <p:txBody>
          <a:bodyPr/>
          <a:lstStyle/>
          <a:p>
            <a:pPr marL="109728" indent="0" algn="just">
              <a:spcBef>
                <a:spcPts val="0"/>
              </a:spcBef>
              <a:buNone/>
            </a:pPr>
            <a:r>
              <a:rPr lang="pt-BR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Este G.T. não é apenas um grupo de 10 pessoas que elaboram documentos técnicos, somos a união de centenas de profissionais da área de incêndio que estão discutindo as necessidades dessa especialidade da engenharia e trazendo os engenheiros para dentro do CREA.</a:t>
            </a:r>
            <a:br>
              <a:rPr lang="pt-BR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 de extrema importância a continuidade desse trabalho visto que todas as propostas, encaminhamentos e soluções realizados têm assuntos para serem dado prosseguimento, temáticas essas que defendem as atribuições profissionais e a valorização das questões técnicas.</a:t>
            </a:r>
          </a:p>
        </p:txBody>
      </p:sp>
      <p:sp>
        <p:nvSpPr>
          <p:cNvPr id="4" name="Título 2">
            <a:extLst>
              <a:ext uri="{FF2B5EF4-FFF2-40B4-BE49-F238E27FC236}">
                <a16:creationId xmlns:a16="http://schemas.microsoft.com/office/drawing/2014/main" id="{AA97F28C-8852-40F9-C34B-D6842783305C}"/>
              </a:ext>
            </a:extLst>
          </p:cNvPr>
          <p:cNvSpPr txBox="1">
            <a:spLocks/>
          </p:cNvSpPr>
          <p:nvPr/>
        </p:nvSpPr>
        <p:spPr>
          <a:xfrm>
            <a:off x="589280" y="366749"/>
            <a:ext cx="11013440" cy="97001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4288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altLang="pt-BR" sz="3200" dirty="0">
                <a:solidFill>
                  <a:srgbClr val="FF0000"/>
                </a:solidFill>
              </a:rPr>
              <a:t>ESTUDO DAS INSTRUÇÕES TÉCNICAS NA PREVENÇÃO E COMBATE À INCÊNDIO</a:t>
            </a:r>
            <a:br>
              <a:rPr lang="pt-BR" altLang="pt-BR" sz="3200" dirty="0"/>
            </a:br>
            <a:r>
              <a:rPr lang="pt-BR" altLang="pt-BR" sz="3200" dirty="0"/>
              <a:t>Considerações Finais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42637661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CEB7B3A1-2AFF-3917-9C93-94A7CD94CB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C2DEF-D2FE-4B45-ABA4-9F153FD1C98A}" type="slidenum">
              <a:rPr lang="pt-BR" smtClean="0"/>
              <a:pPr/>
              <a:t>3</a:t>
            </a:fld>
            <a:endParaRPr lang="pt-BR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BF94616D-2811-671F-A804-7F4C9BE82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441" y="221121"/>
            <a:ext cx="10919458" cy="987438"/>
          </a:xfrm>
        </p:spPr>
        <p:txBody>
          <a:bodyPr/>
          <a:lstStyle/>
          <a:p>
            <a:r>
              <a:rPr lang="pt-BR" altLang="pt-BR" sz="2800" dirty="0">
                <a:solidFill>
                  <a:srgbClr val="FF0000"/>
                </a:solidFill>
              </a:rPr>
              <a:t>ESTUDO DAS INSTRUÇÕES TÉCNICAS NA PREVENÇÃO E COMBATE À INCÊNDIO</a:t>
            </a:r>
            <a:br>
              <a:rPr lang="pt-BR" altLang="pt-BR" sz="2800" dirty="0"/>
            </a:br>
            <a:r>
              <a:rPr lang="pt-BR" altLang="pt-BR" sz="2800" dirty="0"/>
              <a:t>Composição:</a:t>
            </a:r>
            <a:br>
              <a:rPr lang="pt-BR" sz="2800" dirty="0"/>
            </a:br>
            <a:endParaRPr lang="pt-BR" sz="2800" dirty="0"/>
          </a:p>
        </p:txBody>
      </p:sp>
      <p:sp>
        <p:nvSpPr>
          <p:cNvPr id="5" name="Subtítulo 2">
            <a:extLst>
              <a:ext uri="{FF2B5EF4-FFF2-40B4-BE49-F238E27FC236}">
                <a16:creationId xmlns:a16="http://schemas.microsoft.com/office/drawing/2014/main" id="{FD547927-056C-91C0-28A5-03C31D5579AE}"/>
              </a:ext>
            </a:extLst>
          </p:cNvPr>
          <p:cNvSpPr txBox="1">
            <a:spLocks/>
          </p:cNvSpPr>
          <p:nvPr/>
        </p:nvSpPr>
        <p:spPr>
          <a:xfrm>
            <a:off x="371475" y="1473801"/>
            <a:ext cx="5724525" cy="157591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>
              <a:spcBef>
                <a:spcPts val="0"/>
              </a:spcBef>
              <a:buNone/>
            </a:pPr>
            <a:r>
              <a:rPr lang="pt-BR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Conselheiros</a:t>
            </a:r>
            <a:r>
              <a:rPr lang="pt-BR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681228" indent="-57150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Julio Cezar Teixeira		</a:t>
            </a:r>
          </a:p>
          <a:p>
            <a:pPr marL="681228" indent="-57150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Ivan Lopes Alves</a:t>
            </a:r>
          </a:p>
        </p:txBody>
      </p:sp>
      <p:sp>
        <p:nvSpPr>
          <p:cNvPr id="6" name="Subtítulo 2">
            <a:extLst>
              <a:ext uri="{FF2B5EF4-FFF2-40B4-BE49-F238E27FC236}">
                <a16:creationId xmlns:a16="http://schemas.microsoft.com/office/drawing/2014/main" id="{B2C02520-AF52-700D-43EF-710F790FD86D}"/>
              </a:ext>
            </a:extLst>
          </p:cNvPr>
          <p:cNvSpPr txBox="1">
            <a:spLocks/>
          </p:cNvSpPr>
          <p:nvPr/>
        </p:nvSpPr>
        <p:spPr>
          <a:xfrm>
            <a:off x="371475" y="2653644"/>
            <a:ext cx="5422899" cy="288174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>
              <a:spcBef>
                <a:spcPts val="0"/>
              </a:spcBef>
              <a:buNone/>
            </a:pPr>
            <a:r>
              <a:rPr lang="pt-BR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Convidados</a:t>
            </a:r>
            <a:endParaRPr lang="pt-BR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1228" indent="-57150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Adriano Cirilo da Silva</a:t>
            </a:r>
          </a:p>
          <a:p>
            <a:pPr marL="681228" indent="-57150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Alexandre de Lima Santana</a:t>
            </a:r>
          </a:p>
          <a:p>
            <a:pPr marL="681228" indent="-57150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Alline de Almeida Custodio </a:t>
            </a:r>
          </a:p>
          <a:p>
            <a:pPr marL="681228" indent="-57150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David de Souza Aguiar</a:t>
            </a:r>
          </a:p>
          <a:p>
            <a:pPr marL="681228" indent="-57150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João Vitor da Silva</a:t>
            </a:r>
          </a:p>
          <a:p>
            <a:pPr marL="681228" indent="-57150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Nelson Benedito Franco</a:t>
            </a:r>
          </a:p>
          <a:p>
            <a:pPr marL="681228" indent="-57150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Paulo Luiz Galvão Alves</a:t>
            </a:r>
          </a:p>
          <a:p>
            <a:pPr marL="681228" indent="-57150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Silvia Alves Ribeiro Reis</a:t>
            </a:r>
            <a:r>
              <a:rPr lang="pt-BR" sz="11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</a:t>
            </a:r>
            <a:r>
              <a:rPr lang="pt-BR" sz="1100" dirty="0">
                <a:solidFill>
                  <a:srgbClr val="0070C0"/>
                </a:solidFill>
                <a:latin typeface="Times New Roman" pitchFamily="18" charset="0"/>
              </a:rPr>
              <a:t>				</a:t>
            </a:r>
          </a:p>
          <a:p>
            <a:pPr marL="109728" indent="0">
              <a:spcBef>
                <a:spcPts val="0"/>
              </a:spcBef>
              <a:buNone/>
            </a:pPr>
            <a:endParaRPr lang="pt-BR" sz="1100" b="1" dirty="0">
              <a:solidFill>
                <a:srgbClr val="0070C0"/>
              </a:solidFill>
              <a:latin typeface="Times New Roman" pitchFamily="18" charset="0"/>
            </a:endParaRPr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427D5BAB-E74C-863A-69E2-8C8C00BB85D1}"/>
              </a:ext>
            </a:extLst>
          </p:cNvPr>
          <p:cNvSpPr txBox="1">
            <a:spLocks/>
          </p:cNvSpPr>
          <p:nvPr/>
        </p:nvSpPr>
        <p:spPr>
          <a:xfrm>
            <a:off x="371474" y="5384199"/>
            <a:ext cx="5422899" cy="85951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>
              <a:spcBef>
                <a:spcPts val="0"/>
              </a:spcBef>
              <a:buNone/>
            </a:pPr>
            <a:r>
              <a:rPr lang="pt-BR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Apoio</a:t>
            </a:r>
          </a:p>
          <a:p>
            <a:pPr marL="681228" indent="-57150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Cristian Barros Santos</a:t>
            </a:r>
            <a:r>
              <a:rPr lang="pt-BR" sz="11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</a:t>
            </a:r>
            <a:r>
              <a:rPr lang="pt-BR" sz="1100" dirty="0">
                <a:solidFill>
                  <a:srgbClr val="0070C0"/>
                </a:solidFill>
                <a:latin typeface="Times New Roman" pitchFamily="18" charset="0"/>
              </a:rPr>
              <a:t>			</a:t>
            </a:r>
          </a:p>
          <a:p>
            <a:pPr marL="109728" indent="0">
              <a:spcBef>
                <a:spcPts val="0"/>
              </a:spcBef>
              <a:buNone/>
            </a:pPr>
            <a:endParaRPr lang="pt-BR" sz="1100" b="1" dirty="0">
              <a:solidFill>
                <a:srgbClr val="0070C0"/>
              </a:solidFill>
              <a:latin typeface="Times New Roman" pitchFamily="18" charset="0"/>
            </a:endParaRPr>
          </a:p>
        </p:txBody>
      </p:sp>
      <p:pic>
        <p:nvPicPr>
          <p:cNvPr id="9" name="Imagem 8" descr="Grupo de pessoas em pé posando para foto&#10;&#10;Descrição gerada automaticamente">
            <a:extLst>
              <a:ext uri="{FF2B5EF4-FFF2-40B4-BE49-F238E27FC236}">
                <a16:creationId xmlns:a16="http://schemas.microsoft.com/office/drawing/2014/main" id="{8B55CE16-0231-6E12-B79D-B4BF4D9E23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0628" y="1567542"/>
            <a:ext cx="5660572" cy="424542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636060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4C78F8-2A3A-FA17-6D53-2ECFCB06B1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AC962090-7E67-9186-5782-43F8E293A0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C2DEF-D2FE-4B45-ABA4-9F153FD1C98A}" type="slidenum">
              <a:rPr lang="pt-BR" smtClean="0"/>
              <a:pPr/>
              <a:t>4</a:t>
            </a:fld>
            <a:endParaRPr lang="pt-BR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28820590-6AA5-B9B7-DE1C-7B3FBD96B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120" y="378460"/>
            <a:ext cx="11033760" cy="970018"/>
          </a:xfrm>
        </p:spPr>
        <p:txBody>
          <a:bodyPr/>
          <a:lstStyle/>
          <a:p>
            <a:r>
              <a:rPr lang="pt-BR" altLang="pt-BR" sz="3200" dirty="0">
                <a:solidFill>
                  <a:srgbClr val="FF0000"/>
                </a:solidFill>
              </a:rPr>
              <a:t>ESTUDO DAS INSTRUÇÕES TÉCNICAS NA PREVENÇÃO E COMBATE À INCÊNDIO</a:t>
            </a:r>
            <a:br>
              <a:rPr lang="pt-BR" altLang="pt-BR" sz="3200" dirty="0"/>
            </a:br>
            <a:r>
              <a:rPr lang="pt-BR" altLang="pt-BR" sz="3200" dirty="0"/>
              <a:t>Objetivo:</a:t>
            </a:r>
            <a:endParaRPr lang="pt-BR" sz="3200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932B95BA-0684-2A14-81F1-A5AEEA62CEE5}"/>
              </a:ext>
            </a:extLst>
          </p:cNvPr>
          <p:cNvSpPr txBox="1"/>
          <p:nvPr/>
        </p:nvSpPr>
        <p:spPr>
          <a:xfrm>
            <a:off x="487588" y="1970092"/>
            <a:ext cx="10906125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9728" indent="0" algn="just">
              <a:spcBef>
                <a:spcPts val="0"/>
              </a:spcBef>
              <a:buNone/>
            </a:pPr>
            <a:r>
              <a:rPr lang="pt-BR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Aprimorar os procedimentos dos PSCIP e os parâmetros necessários para a fiscalização dos projetos de incêndio desenvolvendo soluções para evitar o exercício ilegal da profissão na obtenção de dispensas de AVCB e CLCB em colaboração com o CBMMG e o Conselho dos Contadores, além de promover o desenvolvimento de workshops, palestras e seminários para capacitar os profissionais.</a:t>
            </a:r>
          </a:p>
        </p:txBody>
      </p:sp>
    </p:spTree>
    <p:extLst>
      <p:ext uri="{BB962C8B-B14F-4D97-AF65-F5344CB8AC3E}">
        <p14:creationId xmlns:p14="http://schemas.microsoft.com/office/powerpoint/2010/main" val="36819696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F2EE88-73E2-562A-7870-C21B9CD240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8F9EF69A-54B1-34AC-EDB4-202934D873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C2DEF-D2FE-4B45-ABA4-9F153FD1C98A}" type="slidenum">
              <a:rPr lang="pt-BR" smtClean="0"/>
              <a:pPr/>
              <a:t>5</a:t>
            </a:fld>
            <a:endParaRPr lang="pt-BR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9EAA4D39-726C-3C5F-9531-E1BDE1EB0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278230"/>
            <a:ext cx="11003280" cy="970018"/>
          </a:xfrm>
        </p:spPr>
        <p:txBody>
          <a:bodyPr/>
          <a:lstStyle/>
          <a:p>
            <a:r>
              <a:rPr lang="pt-BR" altLang="pt-BR" sz="3200" dirty="0">
                <a:solidFill>
                  <a:srgbClr val="FF0000"/>
                </a:solidFill>
              </a:rPr>
              <a:t>ESTUDO DAS INSTRUÇÕES TÉCNICAS NA PREVENÇÃO E COMBATE À INCÊNDIO</a:t>
            </a:r>
            <a:br>
              <a:rPr lang="pt-BR" altLang="pt-BR" sz="3200" dirty="0"/>
            </a:br>
            <a:r>
              <a:rPr lang="pt-BR" altLang="pt-BR" sz="3200" dirty="0"/>
              <a:t>Desenvolvimento das Atividades</a:t>
            </a:r>
            <a:endParaRPr lang="pt-BR" sz="32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F1C6B8C-849E-16F2-219E-5D93EF5743F0}"/>
              </a:ext>
            </a:extLst>
          </p:cNvPr>
          <p:cNvSpPr txBox="1"/>
          <p:nvPr/>
        </p:nvSpPr>
        <p:spPr>
          <a:xfrm>
            <a:off x="203524" y="1810435"/>
            <a:ext cx="6227082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9728" algn="just">
              <a:spcBef>
                <a:spcPts val="0"/>
              </a:spcBef>
            </a:pPr>
            <a:r>
              <a:rPr lang="pt-BR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1 - Estudo das Instruções Técnicas com contribuição pra melhor entendimento e aprimoramento:</a:t>
            </a:r>
          </a:p>
          <a:p>
            <a:pPr marL="109728" algn="just">
              <a:spcBef>
                <a:spcPts val="0"/>
              </a:spcBef>
            </a:pPr>
            <a:r>
              <a:rPr lang="pt-BR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2628" indent="-342900"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Nesta meta foi realizado o trabalho de revisão da TOS da qual culminará na necessidade de revisão da IT 03 (Composição do Processo de Segurança Contra incêndio e Pânico - 2ª Edição) melhorando a forma como os tipos de serviço serão inseridos nas 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ARTs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909828" lvl="1" indent="-342900" algn="just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Apresentação na  Câmara Especializada de Engenharia Civil – CEEC em novembro 2024.</a:t>
            </a:r>
          </a:p>
          <a:p>
            <a:pPr marL="909828" lvl="1" indent="-342900" algn="just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Discussões e dúvidas pelos conselheiros aprofundando o assunto.</a:t>
            </a:r>
            <a:r>
              <a:rPr lang="pt-BR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109728" indent="0">
              <a:spcBef>
                <a:spcPts val="0"/>
              </a:spcBef>
              <a:buNone/>
            </a:pPr>
            <a:endParaRPr lang="pt-BR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9728" indent="0">
              <a:spcBef>
                <a:spcPts val="0"/>
              </a:spcBef>
              <a:buNone/>
            </a:pPr>
            <a:r>
              <a:rPr lang="pt-BR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Agradecimentos: Allison (AMES)		</a:t>
            </a:r>
            <a:endParaRPr lang="pt-BR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8701D529-F2CB-D287-CF89-975EC31E03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8557" y="1810435"/>
            <a:ext cx="4920342" cy="409416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065140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F07CBE-05EB-E726-1545-AB15678101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80F0DA3D-0EBE-1C24-5999-D53A0EDDA5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C2DEF-D2FE-4B45-ABA4-9F153FD1C98A}" type="slidenum">
              <a:rPr lang="pt-BR" smtClean="0"/>
              <a:pPr/>
              <a:t>6</a:t>
            </a:fld>
            <a:endParaRPr lang="pt-BR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1EB7401F-F868-CC2B-B096-77B666272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263470"/>
            <a:ext cx="11003280" cy="970018"/>
          </a:xfrm>
        </p:spPr>
        <p:txBody>
          <a:bodyPr/>
          <a:lstStyle/>
          <a:p>
            <a:r>
              <a:rPr lang="pt-BR" altLang="pt-BR" sz="3200" dirty="0">
                <a:solidFill>
                  <a:srgbClr val="FF0000"/>
                </a:solidFill>
              </a:rPr>
              <a:t>ESTUDO DAS INSTRUÇÕES TÉCNICAS NA PREVENÇÃO E COMBATE À INCÊNDIO</a:t>
            </a:r>
            <a:br>
              <a:rPr lang="pt-BR" altLang="pt-BR" sz="3200" dirty="0"/>
            </a:br>
            <a:r>
              <a:rPr lang="pt-BR" altLang="pt-BR" sz="3200" dirty="0"/>
              <a:t>Desenvolvimento das Atividades</a:t>
            </a:r>
            <a:endParaRPr lang="pt-BR" sz="32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6F101C1-0D60-7734-6E72-ABF10EB74B05}"/>
              </a:ext>
            </a:extLst>
          </p:cNvPr>
          <p:cNvSpPr txBox="1"/>
          <p:nvPr/>
        </p:nvSpPr>
        <p:spPr>
          <a:xfrm>
            <a:off x="371474" y="1810435"/>
            <a:ext cx="10906125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9728" algn="just">
              <a:spcBef>
                <a:spcPts val="0"/>
              </a:spcBef>
            </a:pPr>
            <a:r>
              <a:rPr lang="pt-BR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2 - Apresentar propostas de padronização dos procedimentos do PSCIP-Projeto de segurança contra incêndio e pânico junto ao Corpo de Bombeiros.		</a:t>
            </a:r>
          </a:p>
          <a:p>
            <a:pPr marL="566928" indent="-457200" algn="just">
              <a:spcBef>
                <a:spcPts val="0"/>
              </a:spcBef>
              <a:buAutoNum type="arabicParenBoth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Verificação de legislação sobre a Lei de desburocratização x Certificado de dispensa de licença:</a:t>
            </a:r>
          </a:p>
          <a:p>
            <a:pPr marL="1024128" lvl="1" indent="-457200" algn="just">
              <a:buFont typeface="Wingdings" panose="05000000000000000000" pitchFamily="2" charset="2"/>
              <a:buChar char="v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Reunião na DAT e parecer do bombeiro;</a:t>
            </a:r>
          </a:p>
          <a:p>
            <a:pPr marL="1024128" lvl="1" indent="-457200" algn="just">
              <a:buFont typeface="Wingdings" panose="05000000000000000000" pitchFamily="2" charset="2"/>
              <a:buChar char="v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Envio do Relatório Conclusivo desse estudo para a CEEC e CEST para discussões e conhecimento do assunto.</a:t>
            </a:r>
          </a:p>
          <a:p>
            <a:pPr marL="566928" indent="-457200" algn="just">
              <a:spcBef>
                <a:spcPts val="0"/>
              </a:spcBef>
              <a:buAutoNum type="arabicParenBoth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Estudo sobre a IT 38 - Controle de Materiais de Acabamento e Revestimento e posterior Cartilha orientativa sobre CMAR:</a:t>
            </a:r>
          </a:p>
          <a:p>
            <a:pPr marL="1024128" lvl="1" indent="-457200" algn="just">
              <a:buFont typeface="Wingdings" panose="05000000000000000000" pitchFamily="2" charset="2"/>
              <a:buChar char="v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Reuniões com 8 especialistas em nível nacional e internacional (IPT, FALCÃO BAUER, ABPP, NFPA, AMEI, ABNT);</a:t>
            </a:r>
          </a:p>
          <a:p>
            <a:pPr marL="1024128" lvl="1" indent="-457200" algn="just">
              <a:buFont typeface="Wingdings" panose="05000000000000000000" pitchFamily="2" charset="2"/>
              <a:buChar char="v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Estruturação de minuta prévia da cartilha (1º material do mercado);</a:t>
            </a:r>
          </a:p>
          <a:p>
            <a:pPr marL="1024128" lvl="1" indent="-457200" algn="just">
              <a:buFont typeface="Wingdings" panose="05000000000000000000" pitchFamily="2" charset="2"/>
              <a:buChar char="v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Desenvolvimento do Podcast – CMAR: Medida de proteção passiva ajuda no controle de incêndios (“Um bom conselho” – Spotify)</a:t>
            </a:r>
            <a:endParaRPr lang="pt-BR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7639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EDA66C-4E24-FBBD-D795-D098D7873D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DF4A17DC-90EE-48F3-A505-142F2DB7D3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C2DEF-D2FE-4B45-ABA4-9F153FD1C98A}" type="slidenum">
              <a:rPr lang="pt-BR" smtClean="0"/>
              <a:pPr/>
              <a:t>7</a:t>
            </a:fld>
            <a:endParaRPr lang="pt-BR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AA6B6DDE-94EA-3C8C-30CB-C6FD46692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338310"/>
            <a:ext cx="11003280" cy="970018"/>
          </a:xfrm>
        </p:spPr>
        <p:txBody>
          <a:bodyPr/>
          <a:lstStyle/>
          <a:p>
            <a:r>
              <a:rPr lang="pt-BR" altLang="pt-BR" sz="3200" dirty="0">
                <a:solidFill>
                  <a:srgbClr val="FF0000"/>
                </a:solidFill>
              </a:rPr>
              <a:t>ESTUDO DAS INSTRUÇÕES TÉCNICAS NA PREVENÇÃO E COMBATE À INCÊNDIO</a:t>
            </a:r>
            <a:br>
              <a:rPr lang="pt-BR" altLang="pt-BR" sz="3200" dirty="0"/>
            </a:br>
            <a:r>
              <a:rPr lang="pt-BR" altLang="pt-BR" sz="3200" dirty="0"/>
              <a:t>Desenvolvimento das Atividades</a:t>
            </a:r>
            <a:endParaRPr lang="pt-BR" sz="32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6230D721-5A47-9997-68C5-0692B83D9806}"/>
              </a:ext>
            </a:extLst>
          </p:cNvPr>
          <p:cNvSpPr txBox="1"/>
          <p:nvPr/>
        </p:nvSpPr>
        <p:spPr>
          <a:xfrm>
            <a:off x="371474" y="1810435"/>
            <a:ext cx="109061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9728" algn="just">
              <a:spcBef>
                <a:spcPts val="0"/>
              </a:spcBef>
            </a:pPr>
            <a:r>
              <a:rPr lang="pt-BR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2 - Apresentar propostas de padronização dos procedimentos do PSCIP-Projeto de segurança contra incêndio e pânico junto ao Corpo de Bombeiros.	</a:t>
            </a:r>
            <a:r>
              <a:rPr lang="pt-BR" sz="2000" b="1" dirty="0">
                <a:solidFill>
                  <a:srgbClr val="0070C0"/>
                </a:solidFill>
                <a:latin typeface="Times New Roman" pitchFamily="18" charset="0"/>
              </a:rPr>
              <a:t>	</a:t>
            </a:r>
          </a:p>
        </p:txBody>
      </p:sp>
      <p:pic>
        <p:nvPicPr>
          <p:cNvPr id="6" name="Imagem 5" descr="Grupo de pessoas em pé posando para foto&#10;&#10;Descrição gerada automaticamente">
            <a:extLst>
              <a:ext uri="{FF2B5EF4-FFF2-40B4-BE49-F238E27FC236}">
                <a16:creationId xmlns:a16="http://schemas.microsoft.com/office/drawing/2014/main" id="{FCAC8652-5CD2-8CF8-89B7-2E425F3709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5982" y="2552518"/>
            <a:ext cx="4580036" cy="407491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247864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303692-C87B-BCB8-98D9-1D3FE66187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7E26B5C7-094D-7C8F-AF6C-8C050110DA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C2DEF-D2FE-4B45-ABA4-9F153FD1C98A}" type="slidenum">
              <a:rPr lang="pt-BR" smtClean="0"/>
              <a:pPr/>
              <a:t>8</a:t>
            </a:fld>
            <a:endParaRPr lang="pt-BR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9DD0175B-C10B-C4E7-F182-6D747D5E5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263470"/>
            <a:ext cx="11003280" cy="970018"/>
          </a:xfrm>
        </p:spPr>
        <p:txBody>
          <a:bodyPr/>
          <a:lstStyle/>
          <a:p>
            <a:r>
              <a:rPr lang="pt-BR" altLang="pt-BR" sz="3200" dirty="0">
                <a:solidFill>
                  <a:srgbClr val="FF0000"/>
                </a:solidFill>
              </a:rPr>
              <a:t>ESTUDO DAS INSTRUÇÕES TÉCNICAS NA PREVENÇÃO E COMBATE À INCÊNDIO</a:t>
            </a:r>
            <a:br>
              <a:rPr lang="pt-BR" altLang="pt-BR" sz="3200" dirty="0"/>
            </a:br>
            <a:r>
              <a:rPr lang="pt-BR" altLang="pt-BR" sz="3200" dirty="0"/>
              <a:t>Desenvolvimento das Atividades</a:t>
            </a:r>
            <a:endParaRPr lang="pt-BR" sz="32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C9D61C9-582E-80F5-E87C-1EA2ECF57C35}"/>
              </a:ext>
            </a:extLst>
          </p:cNvPr>
          <p:cNvSpPr txBox="1"/>
          <p:nvPr/>
        </p:nvSpPr>
        <p:spPr>
          <a:xfrm>
            <a:off x="371474" y="1810435"/>
            <a:ext cx="109061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9728" algn="just">
              <a:spcBef>
                <a:spcPts val="0"/>
              </a:spcBef>
            </a:pPr>
            <a:r>
              <a:rPr lang="pt-BR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2 - Apresentar propostas de padronização dos procedimentos do PSCIP-Projeto de segurança contra incêndio e pânico junto ao Corpo de Bombeiros.	</a:t>
            </a:r>
            <a:r>
              <a:rPr lang="pt-BR" sz="2000" b="1" dirty="0">
                <a:solidFill>
                  <a:srgbClr val="0070C0"/>
                </a:solidFill>
                <a:latin typeface="Times New Roman" pitchFamily="18" charset="0"/>
              </a:rPr>
              <a:t>	</a:t>
            </a:r>
          </a:p>
        </p:txBody>
      </p:sp>
      <p:pic>
        <p:nvPicPr>
          <p:cNvPr id="10" name="Imagem 9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FB1CDDAA-5D1A-D9FD-6E41-1744CEAD7B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7785"/>
          <a:stretch/>
        </p:blipFill>
        <p:spPr>
          <a:xfrm>
            <a:off x="449943" y="2901989"/>
            <a:ext cx="3549306" cy="287538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Imagem 6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8B8E4CD7-5FC7-531F-5732-3657D7D548A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1526"/>
          <a:stretch/>
        </p:blipFill>
        <p:spPr>
          <a:xfrm>
            <a:off x="4168108" y="2898588"/>
            <a:ext cx="3707079" cy="287538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Imagem 8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7C3FF860-F6E0-04AB-073B-B50D3C05082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37120"/>
          <a:stretch/>
        </p:blipFill>
        <p:spPr>
          <a:xfrm>
            <a:off x="8044806" y="2898588"/>
            <a:ext cx="3503701" cy="287538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765312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6775FE-7CC2-5A5E-96AA-99BD334223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B7894F6E-3C68-6237-CEE4-20CD549B15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C2DEF-D2FE-4B45-ABA4-9F153FD1C98A}" type="slidenum">
              <a:rPr lang="pt-BR" smtClean="0"/>
              <a:pPr/>
              <a:t>9</a:t>
            </a:fld>
            <a:endParaRPr lang="pt-BR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1E97CB57-7719-9450-36E9-EBAC83B61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260350"/>
            <a:ext cx="11003280" cy="970018"/>
          </a:xfrm>
        </p:spPr>
        <p:txBody>
          <a:bodyPr/>
          <a:lstStyle/>
          <a:p>
            <a:r>
              <a:rPr lang="pt-BR" altLang="pt-BR" sz="3200" dirty="0">
                <a:solidFill>
                  <a:srgbClr val="FF0000"/>
                </a:solidFill>
              </a:rPr>
              <a:t>ESTUDO DAS INSTRUÇÕES TÉCNICAS NA PREVENÇÃO E COMBATE À INCÊNDIO</a:t>
            </a:r>
            <a:br>
              <a:rPr lang="pt-BR" altLang="pt-BR" sz="3200" dirty="0"/>
            </a:br>
            <a:r>
              <a:rPr lang="pt-BR" altLang="pt-BR" sz="3200" dirty="0"/>
              <a:t>Desenvolvimento das Atividades</a:t>
            </a:r>
            <a:endParaRPr lang="pt-BR" sz="32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EFAD316-68BE-39B6-A531-3C4A89EFC75C}"/>
              </a:ext>
            </a:extLst>
          </p:cNvPr>
          <p:cNvSpPr txBox="1"/>
          <p:nvPr/>
        </p:nvSpPr>
        <p:spPr>
          <a:xfrm>
            <a:off x="352813" y="2305615"/>
            <a:ext cx="1090612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9728" algn="just">
              <a:spcBef>
                <a:spcPts val="0"/>
              </a:spcBef>
            </a:pPr>
            <a:r>
              <a:rPr lang="pt-BR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3 - Alinhar junto ao conselho de Contabilidade sobre os procedimentos de dispensa de AVCB junto a </a:t>
            </a:r>
            <a:r>
              <a:rPr lang="pt-BR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Jucemg</a:t>
            </a:r>
            <a:r>
              <a:rPr lang="pt-BR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</a:p>
          <a:p>
            <a:pPr marL="452628" indent="-342900" algn="just">
              <a:buFont typeface="Wingdings" panose="05000000000000000000" pitchFamily="2" charset="2"/>
              <a:buChar char="v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Montagem do parecer (item 1);</a:t>
            </a:r>
          </a:p>
          <a:p>
            <a:pPr marL="452628" indent="-342900" algn="just">
              <a:buFont typeface="Wingdings" panose="05000000000000000000" pitchFamily="2" charset="2"/>
              <a:buChar char="v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Apresentação para tomada de ação à CEEC e CEST de modo a validar sobre o exercício ilegal da profissão para que posteriormente acionemos em conjunto com a gestão do CREA os grupos de contabilidade envolvidos.</a:t>
            </a:r>
          </a:p>
          <a:p>
            <a:pPr marL="1024128" lvl="1" indent="-457200" algn="just">
              <a:buFont typeface="Wingdings" panose="05000000000000000000" pitchFamily="2" charset="2"/>
              <a:buChar char="v"/>
            </a:pPr>
            <a:endParaRPr lang="pt-BR" sz="2000" dirty="0">
              <a:solidFill>
                <a:srgbClr val="0070C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875534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Vermelho Laranja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Institucional Crea">
      <a:majorFont>
        <a:latin typeface="Segoe UI Black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2569743_TF34126823.potx" id="{3AC83EE7-A9E2-495C-96AE-2A1AB7530972}" vid="{064D7A1E-16EB-4292-AE16-30C55E8A9D70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Apresentação em blocos, clássica e arrojada</Template>
  <TotalTime>4981</TotalTime>
  <Words>1412</Words>
  <Application>Microsoft Office PowerPoint</Application>
  <PresentationFormat>Widescreen</PresentationFormat>
  <Paragraphs>125</Paragraphs>
  <Slides>22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22</vt:i4>
      </vt:variant>
    </vt:vector>
  </HeadingPairs>
  <TitlesOfParts>
    <vt:vector size="30" baseType="lpstr">
      <vt:lpstr>Arial</vt:lpstr>
      <vt:lpstr>Calibri</vt:lpstr>
      <vt:lpstr>Segoe UI</vt:lpstr>
      <vt:lpstr>Segoe UI Black</vt:lpstr>
      <vt:lpstr>Segoe UI Semibold</vt:lpstr>
      <vt:lpstr>Times New Roman</vt:lpstr>
      <vt:lpstr>Wingdings</vt:lpstr>
      <vt:lpstr>Tema do Office</vt:lpstr>
      <vt:lpstr>Apresentação do PowerPoint</vt:lpstr>
      <vt:lpstr>Apresentação do PowerPoint</vt:lpstr>
      <vt:lpstr>ESTUDO DAS INSTRUÇÕES TÉCNICAS NA PREVENÇÃO E COMBATE À INCÊNDIO Composição: </vt:lpstr>
      <vt:lpstr>ESTUDO DAS INSTRUÇÕES TÉCNICAS NA PREVENÇÃO E COMBATE À INCÊNDIO Objetivo:</vt:lpstr>
      <vt:lpstr>ESTUDO DAS INSTRUÇÕES TÉCNICAS NA PREVENÇÃO E COMBATE À INCÊNDIO Desenvolvimento das Atividades</vt:lpstr>
      <vt:lpstr>ESTUDO DAS INSTRUÇÕES TÉCNICAS NA PREVENÇÃO E COMBATE À INCÊNDIO Desenvolvimento das Atividades</vt:lpstr>
      <vt:lpstr>ESTUDO DAS INSTRUÇÕES TÉCNICAS NA PREVENÇÃO E COMBATE À INCÊNDIO Desenvolvimento das Atividades</vt:lpstr>
      <vt:lpstr>ESTUDO DAS INSTRUÇÕES TÉCNICAS NA PREVENÇÃO E COMBATE À INCÊNDIO Desenvolvimento das Atividades</vt:lpstr>
      <vt:lpstr>ESTUDO DAS INSTRUÇÕES TÉCNICAS NA PREVENÇÃO E COMBATE À INCÊNDIO Desenvolvimento das Atividades</vt:lpstr>
      <vt:lpstr>ESTUDO DAS INSTRUÇÕES TÉCNICAS NA PREVENÇÃO E COMBATE À INCÊNDIO Desenvolvimento das Atividades</vt:lpstr>
      <vt:lpstr>ESTUDO DAS INSTRUÇÕES TÉCNICAS NA PREVENÇÃO E COMBATE À INCÊNDIO Desenvolvimento das Atividades</vt:lpstr>
      <vt:lpstr>ESTUDO DAS INSTRUÇÕES TÉCNICAS NA PREVENÇÃO E COMBATE À INCÊNDIO Desenvolvimento das Atividades</vt:lpstr>
      <vt:lpstr>ESTUDO DAS INSTRUÇÕES TÉCNICAS NA PREVENÇÃO E COMBATE À INCÊNDIO Desenvolvimento das Atividades</vt:lpstr>
      <vt:lpstr>Apresentação do PowerPoint</vt:lpstr>
      <vt:lpstr>ESTUDO DAS INSTRUÇÕES TÉCNICAS NA PREVENÇÃO E COMBATE À INCÊNDIO Desenvolvimento das Atividades</vt:lpstr>
      <vt:lpstr>ESTUDO DAS INSTRUÇÕES TÉCNICAS NA PREVENÇÃO E COMBATE À INCÊNDIO Desenvolvimento das Atividades</vt:lpstr>
      <vt:lpstr>ESTUDO DAS INSTRUÇÕES TÉCNICAS NA PREVENÇÃO E COMBATE À INCÊNDIO Desenvolvimento das Atividades</vt:lpstr>
      <vt:lpstr>Apresentação do PowerPoint</vt:lpstr>
      <vt:lpstr>ESTUDO DAS INSTRUÇÕES TÉCNICAS NA PREVENÇÃO E COMBATE À INCÊNDIO Desenvolvimento das Atividades</vt:lpstr>
      <vt:lpstr>ESTUDO DAS INSTRUÇÕES TÉCNICAS NA PREVENÇÃO E COMBATE À INCÊNDIO Desenvolvimento das Atividades</vt:lpstr>
      <vt:lpstr>ESTUDO DAS INSTRUÇÕES TÉCNICAS NA PREVENÇÃO E COMBATE À INCÊNDIO Produto do Grupo de Trabalho</vt:lpstr>
      <vt:lpstr>Este G.T. não é apenas um grupo de 10 pessoas que elaboram documentos técnicos, somos a união de centenas de profissionais da área de incêndio que estão discutindo as necessidades dessa especialidade da engenharia e trazendo os engenheiros para dentro do CREA. É de extrema importância a continuidade desse trabalho visto que todas as propostas, encaminhamentos e soluções realizados têm assuntos para serem dado prosseguimento, temáticas essas que defendem as atribuições profissionais e a valorização das questões técnicas.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Insira o título da apresentação aqui</dc:title>
  <dc:creator>Daniel Renna Pereira - Divisão de Comunicação e Publicidade</dc:creator>
  <cp:lastModifiedBy>Luiz Felipe Carmo Krauss - Seção de Controle de Processos</cp:lastModifiedBy>
  <cp:revision>64</cp:revision>
  <dcterms:created xsi:type="dcterms:W3CDTF">2022-04-27T17:09:57Z</dcterms:created>
  <dcterms:modified xsi:type="dcterms:W3CDTF">2024-12-02T11:01:32Z</dcterms:modified>
</cp:coreProperties>
</file>