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8" r:id="rId2"/>
    <p:sldId id="259" r:id="rId3"/>
    <p:sldId id="304" r:id="rId4"/>
    <p:sldId id="310" r:id="rId5"/>
    <p:sldId id="333" r:id="rId6"/>
    <p:sldId id="305" r:id="rId7"/>
    <p:sldId id="302" r:id="rId8"/>
    <p:sldId id="332" r:id="rId9"/>
    <p:sldId id="337" r:id="rId10"/>
    <p:sldId id="306" r:id="rId11"/>
    <p:sldId id="312" r:id="rId12"/>
    <p:sldId id="314" r:id="rId13"/>
    <p:sldId id="313" r:id="rId14"/>
    <p:sldId id="315" r:id="rId15"/>
    <p:sldId id="326" r:id="rId16"/>
    <p:sldId id="316" r:id="rId17"/>
    <p:sldId id="317" r:id="rId18"/>
    <p:sldId id="318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27" r:id="rId29"/>
    <p:sldId id="328" r:id="rId30"/>
    <p:sldId id="329" r:id="rId31"/>
    <p:sldId id="330" r:id="rId32"/>
    <p:sldId id="268" r:id="rId33"/>
    <p:sldId id="307" r:id="rId34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Renna Pereira - Divisão de Comunicação e Publicidad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FC3"/>
    <a:srgbClr val="004288"/>
    <a:srgbClr val="71B5FF"/>
    <a:srgbClr val="C5E1FF"/>
    <a:srgbClr val="193256"/>
    <a:srgbClr val="FAB512"/>
    <a:srgbClr val="3D3D3C"/>
    <a:srgbClr val="1DB3AE"/>
    <a:srgbClr val="172B49"/>
    <a:srgbClr val="6B4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3810" autoAdjust="0"/>
  </p:normalViewPr>
  <p:slideViewPr>
    <p:cSldViewPr snapToGrid="0">
      <p:cViewPr varScale="1">
        <p:scale>
          <a:sx n="76" d="100"/>
          <a:sy n="76" d="100"/>
        </p:scale>
        <p:origin x="108" y="7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4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5E884CFF-FAF8-6BB1-41E6-A512876278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5CD8698-E031-CB04-E77C-3E4983E696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17A640B-F8E6-479C-BA04-6158CEDF1EEB}" type="datetime1">
              <a:rPr lang="pt-BR"/>
              <a:pPr>
                <a:defRPr/>
              </a:pPr>
              <a:t>18/12/2024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4BDEFAB-2159-6685-3207-79C83967F3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71A95AEB-94ED-1D47-7A6E-3DACE784D7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00BFB77-27D2-43D6-8235-C5AB9CE3D2D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51F2FF8A-47DF-BE02-18ED-35B9982A9A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01CD37B-9F32-E540-5536-A327FC47F40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2948453-976A-4FBB-ADB5-F64884966E03}" type="datetime1">
              <a:rPr lang="pt-BR"/>
              <a:pPr>
                <a:defRPr/>
              </a:pPr>
              <a:t>18/12/2024</a:t>
            </a:fld>
            <a:endParaRPr lang="pt-BR" dirty="0"/>
          </a:p>
        </p:txBody>
      </p:sp>
      <p:sp>
        <p:nvSpPr>
          <p:cNvPr id="4" name="Espaço Reservado para Imagem do Slide 3">
            <a:extLst>
              <a:ext uri="{FF2B5EF4-FFF2-40B4-BE49-F238E27FC236}">
                <a16:creationId xmlns:a16="http://schemas.microsoft.com/office/drawing/2014/main" id="{A56E7CDA-88A5-5A4B-BE69-EFB5D08596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38EB3AC8-520B-82BF-0E81-200517DFCE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A1B1786-1BFD-195C-3E81-371A259453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59DD033C-CE15-971B-11E3-0F97E2D158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177A51B-F44C-403E-BF05-634C65995EB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73621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6D1269A-4B51-9139-1217-E4893CB426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FCD4231-BA54-0D7B-240A-668001CDB9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3186592"/>
            <a:ext cx="10515600" cy="497573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rgbClr val="FAB51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7" name="Espaço Reservado para Texto 9"/>
          <p:cNvSpPr>
            <a:spLocks noGrp="1"/>
          </p:cNvSpPr>
          <p:nvPr>
            <p:ph type="body" sz="quarter" idx="12"/>
          </p:nvPr>
        </p:nvSpPr>
        <p:spPr>
          <a:xfrm>
            <a:off x="838200" y="3830877"/>
            <a:ext cx="9478963" cy="4975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rgbClr val="3D3D3C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rgbClr val="3D3D3C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rgbClr val="3D3D3C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rgbClr val="3D3D3C"/>
                </a:solidFill>
                <a:latin typeface="+mj-lt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417291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8E4C86F-6E7D-4040-B3DA-82ABA849E58D}" type="datetime1">
              <a:rPr lang="pt-BR" smtClean="0"/>
              <a:t>18/12/2024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03F8-2DC4-4DEA-85A5-C28580DAB37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201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765FB570-4EE9-9B3C-5E9B-EFEB9A62CD84}"/>
              </a:ext>
            </a:extLst>
          </p:cNvPr>
          <p:cNvSpPr/>
          <p:nvPr userDrawn="1"/>
        </p:nvSpPr>
        <p:spPr>
          <a:xfrm>
            <a:off x="0" y="6419850"/>
            <a:ext cx="377825" cy="47625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53CA5BB-3E5E-D9E1-5076-5AF495A41D61}"/>
              </a:ext>
            </a:extLst>
          </p:cNvPr>
          <p:cNvSpPr txBox="1"/>
          <p:nvPr userDrawn="1"/>
        </p:nvSpPr>
        <p:spPr>
          <a:xfrm>
            <a:off x="414338" y="6296025"/>
            <a:ext cx="230981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spc="300" baseline="30000" dirty="0">
                <a:solidFill>
                  <a:srgbClr val="004288"/>
                </a:solidFill>
              </a:rPr>
              <a:t>WWW.CREA-MG.ORG.BR</a:t>
            </a:r>
            <a:endParaRPr lang="pt-BR" sz="1600" spc="300" dirty="0">
              <a:solidFill>
                <a:srgbClr val="004288"/>
              </a:solidFill>
              <a:latin typeface="+mn-lt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7F639FF-8CAC-89AE-E8B3-42AFE96ACFE7}"/>
              </a:ext>
            </a:extLst>
          </p:cNvPr>
          <p:cNvSpPr/>
          <p:nvPr userDrawn="1"/>
        </p:nvSpPr>
        <p:spPr>
          <a:xfrm>
            <a:off x="0" y="584200"/>
            <a:ext cx="603250" cy="565150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8416D594-549D-7AEB-C99C-C558D7B483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1825" y="6061075"/>
            <a:ext cx="1598613" cy="4699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84462"/>
            <a:ext cx="9478992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1"/>
          </p:nvPr>
        </p:nvSpPr>
        <p:spPr>
          <a:xfrm>
            <a:off x="838200" y="2165350"/>
            <a:ext cx="9478963" cy="295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D3D3C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Espaço Reservado para Número de Slide 2">
            <a:extLst>
              <a:ext uri="{FF2B5EF4-FFF2-40B4-BE49-F238E27FC236}">
                <a16:creationId xmlns:a16="http://schemas.microsoft.com/office/drawing/2014/main" id="{79D7A43B-DCFD-3F8A-8AB7-EC8B9B7EF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4F8CE-4441-4C17-B485-07B34B0BEAD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463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AC0FE9C0-BF67-6C4F-CC37-12382F821922}"/>
              </a:ext>
            </a:extLst>
          </p:cNvPr>
          <p:cNvSpPr/>
          <p:nvPr userDrawn="1"/>
        </p:nvSpPr>
        <p:spPr>
          <a:xfrm>
            <a:off x="0" y="6419850"/>
            <a:ext cx="377825" cy="47625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213F43A-0B5A-D820-B4F5-2F96FF7FB7F9}"/>
              </a:ext>
            </a:extLst>
          </p:cNvPr>
          <p:cNvSpPr txBox="1"/>
          <p:nvPr userDrawn="1"/>
        </p:nvSpPr>
        <p:spPr>
          <a:xfrm>
            <a:off x="414338" y="6296025"/>
            <a:ext cx="230981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spc="300" baseline="30000" dirty="0">
                <a:solidFill>
                  <a:srgbClr val="004288"/>
                </a:solidFill>
              </a:rPr>
              <a:t>WWW.CREA-MG.ORG.BR</a:t>
            </a:r>
            <a:endParaRPr lang="pt-BR" sz="1600" spc="300" dirty="0">
              <a:solidFill>
                <a:srgbClr val="004288"/>
              </a:solidFill>
              <a:latin typeface="+mn-lt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D394499-AC4F-AEA9-EBB6-A3AD3D6BE17B}"/>
              </a:ext>
            </a:extLst>
          </p:cNvPr>
          <p:cNvSpPr/>
          <p:nvPr userDrawn="1"/>
        </p:nvSpPr>
        <p:spPr>
          <a:xfrm>
            <a:off x="0" y="584200"/>
            <a:ext cx="603250" cy="565150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074EC6F9-4F4F-D3C7-AAC1-9CF4F4A222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1825" y="6061075"/>
            <a:ext cx="1598613" cy="4699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84462"/>
            <a:ext cx="9478992" cy="1063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1"/>
          </p:nvPr>
        </p:nvSpPr>
        <p:spPr>
          <a:xfrm>
            <a:off x="838200" y="2492099"/>
            <a:ext cx="9478963" cy="295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D3D3C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2"/>
          </p:nvPr>
        </p:nvSpPr>
        <p:spPr>
          <a:xfrm>
            <a:off x="838200" y="1760538"/>
            <a:ext cx="9478963" cy="4975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D3D3C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rgbClr val="3D3D3C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rgbClr val="3D3D3C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rgbClr val="3D3D3C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rgbClr val="3D3D3C"/>
                </a:solidFill>
                <a:latin typeface="+mj-lt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Espaço Reservado para Número de Slide 2">
            <a:extLst>
              <a:ext uri="{FF2B5EF4-FFF2-40B4-BE49-F238E27FC236}">
                <a16:creationId xmlns:a16="http://schemas.microsoft.com/office/drawing/2014/main" id="{FDF13E45-2EC7-BB2E-9165-94D2272B4D3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AAFDC-8FA5-46D6-B672-53DF9EED145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9016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57959A2-D2BF-8A7E-6593-641EA75C97C2}"/>
              </a:ext>
            </a:extLst>
          </p:cNvPr>
          <p:cNvSpPr/>
          <p:nvPr userDrawn="1"/>
        </p:nvSpPr>
        <p:spPr>
          <a:xfrm>
            <a:off x="0" y="6419850"/>
            <a:ext cx="377825" cy="47625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ADC8EE2-C4B9-B2F1-B0BB-0206128F4203}"/>
              </a:ext>
            </a:extLst>
          </p:cNvPr>
          <p:cNvSpPr txBox="1"/>
          <p:nvPr userDrawn="1"/>
        </p:nvSpPr>
        <p:spPr>
          <a:xfrm>
            <a:off x="414338" y="6296025"/>
            <a:ext cx="230981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spc="300" baseline="30000" dirty="0">
                <a:solidFill>
                  <a:srgbClr val="004288"/>
                </a:solidFill>
              </a:rPr>
              <a:t>WWW.CREA-MG.ORG.BR</a:t>
            </a:r>
            <a:endParaRPr lang="pt-BR" sz="1600" spc="300" dirty="0">
              <a:solidFill>
                <a:srgbClr val="004288"/>
              </a:solidFill>
              <a:latin typeface="+mn-lt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877B90B-22B7-8242-FBD1-01D0C227635D}"/>
              </a:ext>
            </a:extLst>
          </p:cNvPr>
          <p:cNvSpPr/>
          <p:nvPr userDrawn="1"/>
        </p:nvSpPr>
        <p:spPr>
          <a:xfrm>
            <a:off x="4835525" y="0"/>
            <a:ext cx="1819275" cy="282575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CaixaDeTexto 5">
            <a:extLst>
              <a:ext uri="{FF2B5EF4-FFF2-40B4-BE49-F238E27FC236}">
                <a16:creationId xmlns:a16="http://schemas.microsoft.com/office/drawing/2014/main" id="{F90EC8EC-E2E2-9AB6-6169-1033FCA787F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81238" y="2082800"/>
            <a:ext cx="654208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/>
            <a:r>
              <a:rPr lang="pt-BR" altLang="pt-BR" sz="2400" dirty="0">
                <a:solidFill>
                  <a:srgbClr val="3D3D3C"/>
                </a:solidFill>
                <a:cs typeface="Segoe UI" panose="020B0502040204020203" pitchFamily="34" charset="0"/>
              </a:rPr>
              <a:t>Evitar textos muito grandes em uma só página. É melhor desmembrar a página para que todos possam conseguir visualizar seu conteúdo. Sugestão corpo entre 20 e 26. Negritar palavras-chave. </a:t>
            </a:r>
          </a:p>
        </p:txBody>
      </p:sp>
      <p:pic>
        <p:nvPicPr>
          <p:cNvPr id="6" name="Gráfico 6">
            <a:extLst>
              <a:ext uri="{FF2B5EF4-FFF2-40B4-BE49-F238E27FC236}">
                <a16:creationId xmlns:a16="http://schemas.microsoft.com/office/drawing/2014/main" id="{5029994D-EEE5-494E-A14A-64CA9E1BD3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1825" y="6061075"/>
            <a:ext cx="1598613" cy="469900"/>
          </a:xfrm>
          <a:prstGeom prst="rect">
            <a:avLst/>
          </a:prstGeom>
        </p:spPr>
      </p:pic>
      <p:sp>
        <p:nvSpPr>
          <p:cNvPr id="8" name="Título 4"/>
          <p:cNvSpPr>
            <a:spLocks noGrp="1"/>
          </p:cNvSpPr>
          <p:nvPr>
            <p:ph type="title"/>
          </p:nvPr>
        </p:nvSpPr>
        <p:spPr>
          <a:xfrm>
            <a:off x="838200" y="524180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7" name="Espaço Reservado para Número de Slide 2">
            <a:extLst>
              <a:ext uri="{FF2B5EF4-FFF2-40B4-BE49-F238E27FC236}">
                <a16:creationId xmlns:a16="http://schemas.microsoft.com/office/drawing/2014/main" id="{A37487F0-90F0-DA01-CD9F-AC3B0F9A4E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7A9F2-8150-455E-A9C8-BFDC23806A3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4105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C8DFAE04-01DD-A9E3-FAC8-F25D38D985E6}"/>
              </a:ext>
            </a:extLst>
          </p:cNvPr>
          <p:cNvSpPr/>
          <p:nvPr userDrawn="1"/>
        </p:nvSpPr>
        <p:spPr>
          <a:xfrm>
            <a:off x="0" y="6419850"/>
            <a:ext cx="377825" cy="47625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161FF5-D0CB-E145-397B-B43552DB56F8}"/>
              </a:ext>
            </a:extLst>
          </p:cNvPr>
          <p:cNvSpPr txBox="1"/>
          <p:nvPr userDrawn="1"/>
        </p:nvSpPr>
        <p:spPr>
          <a:xfrm>
            <a:off x="414338" y="6296025"/>
            <a:ext cx="230981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spc="300" baseline="30000" dirty="0">
                <a:solidFill>
                  <a:srgbClr val="004288"/>
                </a:solidFill>
              </a:rPr>
              <a:t>WWW.CREA-MG.ORG.BR</a:t>
            </a:r>
            <a:endParaRPr lang="pt-BR" sz="1600" spc="300" dirty="0">
              <a:solidFill>
                <a:srgbClr val="004288"/>
              </a:solidFill>
              <a:latin typeface="+mn-lt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FAB54C1-1C6B-2AC2-981C-1D39CA8F2FD7}"/>
              </a:ext>
            </a:extLst>
          </p:cNvPr>
          <p:cNvSpPr/>
          <p:nvPr userDrawn="1"/>
        </p:nvSpPr>
        <p:spPr>
          <a:xfrm>
            <a:off x="4835525" y="0"/>
            <a:ext cx="1819275" cy="282575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2E97886-7397-6CD3-4472-63F1A7DB12D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81238" y="2428875"/>
            <a:ext cx="654208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/>
            <a:r>
              <a:rPr lang="pt-BR" altLang="pt-BR" sz="2400" dirty="0">
                <a:solidFill>
                  <a:srgbClr val="3D3D3C"/>
                </a:solidFill>
                <a:cs typeface="Segoe UI" panose="020B0502040204020203" pitchFamily="34" charset="0"/>
              </a:rPr>
              <a:t>Evitar textos muito grandes em uma só página. É melhor desmembrar a página para que todos possam conseguir visualizar seu conteúdo. Sugestão corpo entre 20 e 26. Negritar palavras-chave. 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6A1AC6FD-87DE-04CD-6D90-BDE6FAAA1A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1825" y="6061075"/>
            <a:ext cx="1598613" cy="469900"/>
          </a:xfrm>
          <a:prstGeom prst="rect">
            <a:avLst/>
          </a:prstGeom>
        </p:spPr>
      </p:pic>
      <p:sp>
        <p:nvSpPr>
          <p:cNvPr id="8" name="Título 4"/>
          <p:cNvSpPr>
            <a:spLocks noGrp="1"/>
          </p:cNvSpPr>
          <p:nvPr>
            <p:ph type="title"/>
          </p:nvPr>
        </p:nvSpPr>
        <p:spPr>
          <a:xfrm>
            <a:off x="838200" y="524180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2" name="Espaço Reservado para Texto 9"/>
          <p:cNvSpPr>
            <a:spLocks noGrp="1"/>
          </p:cNvSpPr>
          <p:nvPr>
            <p:ph type="body" sz="quarter" idx="12"/>
          </p:nvPr>
        </p:nvSpPr>
        <p:spPr>
          <a:xfrm>
            <a:off x="838200" y="1760538"/>
            <a:ext cx="10515600" cy="4975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3D3D3C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rgbClr val="3D3D3C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rgbClr val="3D3D3C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rgbClr val="3D3D3C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rgbClr val="3D3D3C"/>
                </a:solidFill>
                <a:latin typeface="+mj-lt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Espaço Reservado para Número de Slide 2">
            <a:extLst>
              <a:ext uri="{FF2B5EF4-FFF2-40B4-BE49-F238E27FC236}">
                <a16:creationId xmlns:a16="http://schemas.microsoft.com/office/drawing/2014/main" id="{910C732B-6973-D384-53DC-6B5CCED9291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57B91-2BF9-45FA-AD8B-E58DB924168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5190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CE12CC8-CAD5-1118-7A6A-1DA4D9300B0A}"/>
              </a:ext>
            </a:extLst>
          </p:cNvPr>
          <p:cNvSpPr/>
          <p:nvPr userDrawn="1"/>
        </p:nvSpPr>
        <p:spPr>
          <a:xfrm>
            <a:off x="0" y="6419850"/>
            <a:ext cx="377825" cy="47625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81E41B8-24E5-496D-2AAC-C48E2FE40847}"/>
              </a:ext>
            </a:extLst>
          </p:cNvPr>
          <p:cNvSpPr txBox="1"/>
          <p:nvPr userDrawn="1"/>
        </p:nvSpPr>
        <p:spPr>
          <a:xfrm>
            <a:off x="414338" y="6296025"/>
            <a:ext cx="230981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spc="300" baseline="30000" dirty="0">
                <a:solidFill>
                  <a:srgbClr val="004288"/>
                </a:solidFill>
              </a:rPr>
              <a:t>WWW.CREA-MG.ORG.BR</a:t>
            </a:r>
            <a:endParaRPr lang="pt-BR" sz="1600" spc="300" dirty="0">
              <a:solidFill>
                <a:srgbClr val="004288"/>
              </a:solidFill>
              <a:latin typeface="+mn-lt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112C24EE-0519-4C5C-F926-93AF7192B9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1825" y="6061075"/>
            <a:ext cx="1598613" cy="4699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994718F1-F47E-C24C-B1C8-BA49AAEE6B3D}"/>
              </a:ext>
            </a:extLst>
          </p:cNvPr>
          <p:cNvSpPr/>
          <p:nvPr userDrawn="1"/>
        </p:nvSpPr>
        <p:spPr>
          <a:xfrm>
            <a:off x="6794500" y="0"/>
            <a:ext cx="2339975" cy="338138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6" name="Espaço Reservado para Imagem 21"/>
          <p:cNvSpPr>
            <a:spLocks noGrp="1"/>
          </p:cNvSpPr>
          <p:nvPr>
            <p:ph type="pic" sz="quarter" idx="11"/>
          </p:nvPr>
        </p:nvSpPr>
        <p:spPr>
          <a:xfrm>
            <a:off x="0" y="1027779"/>
            <a:ext cx="5129213" cy="4279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lvl="0"/>
            <a:endParaRPr lang="pt-BR" noProof="0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5788058" y="1085187"/>
            <a:ext cx="3959624" cy="167729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1" name="Espaço Reservado para Texto 7"/>
          <p:cNvSpPr>
            <a:spLocks noGrp="1"/>
          </p:cNvSpPr>
          <p:nvPr>
            <p:ph type="body" sz="quarter" idx="12"/>
          </p:nvPr>
        </p:nvSpPr>
        <p:spPr>
          <a:xfrm>
            <a:off x="5788059" y="2813713"/>
            <a:ext cx="5132984" cy="295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D3D3C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Número de Slide 2">
            <a:extLst>
              <a:ext uri="{FF2B5EF4-FFF2-40B4-BE49-F238E27FC236}">
                <a16:creationId xmlns:a16="http://schemas.microsoft.com/office/drawing/2014/main" id="{5A2BE442-50A0-A48F-CC59-AF1935E357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313DE-CE90-4015-8AC3-C4B56C51531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427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áfico 6">
            <a:extLst>
              <a:ext uri="{FF2B5EF4-FFF2-40B4-BE49-F238E27FC236}">
                <a16:creationId xmlns:a16="http://schemas.microsoft.com/office/drawing/2014/main" id="{3A989D16-19EB-3ED7-5092-15824282E64D}"/>
              </a:ext>
            </a:extLst>
          </p:cNvPr>
          <p:cNvSpPr>
            <a:spLocks/>
          </p:cNvSpPr>
          <p:nvPr/>
        </p:nvSpPr>
        <p:spPr bwMode="auto">
          <a:xfrm>
            <a:off x="7015163" y="0"/>
            <a:ext cx="5176837" cy="3852863"/>
          </a:xfrm>
          <a:custGeom>
            <a:avLst/>
            <a:gdLst>
              <a:gd name="T0" fmla="*/ 5176756 w 5176860"/>
              <a:gd name="T1" fmla="*/ 0 h 3852802"/>
              <a:gd name="T2" fmla="*/ 5176756 w 5176860"/>
              <a:gd name="T3" fmla="*/ 3649207 h 3852802"/>
              <a:gd name="T4" fmla="*/ 1820132 w 5176860"/>
              <a:gd name="T5" fmla="*/ 2916599 h 3852802"/>
              <a:gd name="T6" fmla="*/ 436235 w 5176860"/>
              <a:gd name="T7" fmla="*/ 1642526 h 3852802"/>
              <a:gd name="T8" fmla="*/ 56256 w 5176860"/>
              <a:gd name="T9" fmla="*/ 0 h 3852802"/>
              <a:gd name="T10" fmla="*/ 5176861 w 5176860"/>
              <a:gd name="T11" fmla="*/ 0 h 38528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176860" h="3852802">
                <a:moveTo>
                  <a:pt x="5176756" y="0"/>
                </a:moveTo>
                <a:lnTo>
                  <a:pt x="5176756" y="3649207"/>
                </a:lnTo>
                <a:cubicBezTo>
                  <a:pt x="4025815" y="4151061"/>
                  <a:pt x="2240771" y="3655914"/>
                  <a:pt x="1820132" y="2916599"/>
                </a:cubicBezTo>
                <a:cubicBezTo>
                  <a:pt x="1336826" y="2067147"/>
                  <a:pt x="1175759" y="2323471"/>
                  <a:pt x="436235" y="1642526"/>
                </a:cubicBezTo>
                <a:cubicBezTo>
                  <a:pt x="-96008" y="1152514"/>
                  <a:pt x="-25273" y="389411"/>
                  <a:pt x="56256" y="0"/>
                </a:cubicBezTo>
                <a:lnTo>
                  <a:pt x="5176861" y="0"/>
                </a:lnTo>
                <a:lnTo>
                  <a:pt x="5176756" y="0"/>
                </a:lnTo>
                <a:close/>
              </a:path>
            </a:pathLst>
          </a:custGeom>
          <a:solidFill>
            <a:srgbClr val="50AEE3"/>
          </a:solidFill>
          <a:ln>
            <a:noFill/>
          </a:ln>
          <a:extLst>
            <a:ext uri="{91240B29-F687-4F45-9708-019B960494DF}">
              <a14:hiddenLine xmlns:a14="http://schemas.microsoft.com/office/drawing/2010/main" w="0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DB375F1-AC60-D8F8-B92D-C9A8DEB70D4D}"/>
              </a:ext>
            </a:extLst>
          </p:cNvPr>
          <p:cNvSpPr/>
          <p:nvPr userDrawn="1"/>
        </p:nvSpPr>
        <p:spPr>
          <a:xfrm>
            <a:off x="0" y="6419850"/>
            <a:ext cx="377825" cy="47625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3432A98-1939-DE53-54EC-D0D96950F1B2}"/>
              </a:ext>
            </a:extLst>
          </p:cNvPr>
          <p:cNvSpPr txBox="1"/>
          <p:nvPr userDrawn="1"/>
        </p:nvSpPr>
        <p:spPr>
          <a:xfrm>
            <a:off x="414338" y="6296025"/>
            <a:ext cx="230981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spc="300" baseline="30000" dirty="0">
                <a:solidFill>
                  <a:srgbClr val="004288"/>
                </a:solidFill>
              </a:rPr>
              <a:t>WWW.CREA-MG.ORG.BR</a:t>
            </a:r>
            <a:endParaRPr lang="pt-BR" sz="1600" spc="300" dirty="0">
              <a:solidFill>
                <a:srgbClr val="004288"/>
              </a:solidFill>
              <a:latin typeface="+mn-lt"/>
            </a:endParaRPr>
          </a:p>
        </p:txBody>
      </p:sp>
      <p:pic>
        <p:nvPicPr>
          <p:cNvPr id="5" name="Gráfico 5">
            <a:extLst>
              <a:ext uri="{FF2B5EF4-FFF2-40B4-BE49-F238E27FC236}">
                <a16:creationId xmlns:a16="http://schemas.microsoft.com/office/drawing/2014/main" id="{FF76B56A-A4AD-E337-DFF5-3EBCE5DF84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1825" y="6061075"/>
            <a:ext cx="1598613" cy="4699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D8F9331D-8E6F-9CB0-7E4F-D300C90C927C}"/>
              </a:ext>
            </a:extLst>
          </p:cNvPr>
          <p:cNvSpPr/>
          <p:nvPr userDrawn="1"/>
        </p:nvSpPr>
        <p:spPr>
          <a:xfrm>
            <a:off x="0" y="584200"/>
            <a:ext cx="603250" cy="565150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4" name="Espaço Reservado para Imagem 13"/>
          <p:cNvSpPr>
            <a:spLocks noGrp="1"/>
          </p:cNvSpPr>
          <p:nvPr>
            <p:ph type="pic" sz="quarter" idx="11"/>
          </p:nvPr>
        </p:nvSpPr>
        <p:spPr>
          <a:xfrm>
            <a:off x="6998870" y="0"/>
            <a:ext cx="5265464" cy="3910260"/>
          </a:xfrm>
          <a:custGeom>
            <a:avLst/>
            <a:gdLst>
              <a:gd name="connsiteX0" fmla="*/ 0 w 4701209"/>
              <a:gd name="connsiteY0" fmla="*/ 0 h 2803525"/>
              <a:gd name="connsiteX1" fmla="*/ 4701209 w 4701209"/>
              <a:gd name="connsiteY1" fmla="*/ 0 h 2803525"/>
              <a:gd name="connsiteX2" fmla="*/ 4701209 w 4701209"/>
              <a:gd name="connsiteY2" fmla="*/ 2803525 h 2803525"/>
              <a:gd name="connsiteX3" fmla="*/ 0 w 4701209"/>
              <a:gd name="connsiteY3" fmla="*/ 2803525 h 2803525"/>
              <a:gd name="connsiteX4" fmla="*/ 0 w 4701209"/>
              <a:gd name="connsiteY4" fmla="*/ 0 h 2803525"/>
              <a:gd name="connsiteX0" fmla="*/ 0 w 4701209"/>
              <a:gd name="connsiteY0" fmla="*/ 0 h 2803525"/>
              <a:gd name="connsiteX1" fmla="*/ 4701209 w 4701209"/>
              <a:gd name="connsiteY1" fmla="*/ 0 h 2803525"/>
              <a:gd name="connsiteX2" fmla="*/ 4701209 w 4701209"/>
              <a:gd name="connsiteY2" fmla="*/ 2803525 h 2803525"/>
              <a:gd name="connsiteX3" fmla="*/ 914400 w 4701209"/>
              <a:gd name="connsiteY3" fmla="*/ 2236995 h 2803525"/>
              <a:gd name="connsiteX4" fmla="*/ 0 w 4701209"/>
              <a:gd name="connsiteY4" fmla="*/ 0 h 2803525"/>
              <a:gd name="connsiteX0" fmla="*/ 0 w 4432853"/>
              <a:gd name="connsiteY0" fmla="*/ 0 h 3548960"/>
              <a:gd name="connsiteX1" fmla="*/ 4432853 w 4432853"/>
              <a:gd name="connsiteY1" fmla="*/ 745435 h 3548960"/>
              <a:gd name="connsiteX2" fmla="*/ 4432853 w 4432853"/>
              <a:gd name="connsiteY2" fmla="*/ 3548960 h 3548960"/>
              <a:gd name="connsiteX3" fmla="*/ 646044 w 4432853"/>
              <a:gd name="connsiteY3" fmla="*/ 2982430 h 3548960"/>
              <a:gd name="connsiteX4" fmla="*/ 0 w 4432853"/>
              <a:gd name="connsiteY4" fmla="*/ 0 h 3548960"/>
              <a:gd name="connsiteX0" fmla="*/ 71782 w 4504635"/>
              <a:gd name="connsiteY0" fmla="*/ 0 h 3548960"/>
              <a:gd name="connsiteX1" fmla="*/ 4504635 w 4504635"/>
              <a:gd name="connsiteY1" fmla="*/ 745435 h 3548960"/>
              <a:gd name="connsiteX2" fmla="*/ 4504635 w 4504635"/>
              <a:gd name="connsiteY2" fmla="*/ 3548960 h 3548960"/>
              <a:gd name="connsiteX3" fmla="*/ 717826 w 4504635"/>
              <a:gd name="connsiteY3" fmla="*/ 2982430 h 3548960"/>
              <a:gd name="connsiteX4" fmla="*/ 71782 w 4504635"/>
              <a:gd name="connsiteY4" fmla="*/ 0 h 3548960"/>
              <a:gd name="connsiteX0" fmla="*/ 71782 w 4504635"/>
              <a:gd name="connsiteY0" fmla="*/ 0 h 3598656"/>
              <a:gd name="connsiteX1" fmla="*/ 4504635 w 4504635"/>
              <a:gd name="connsiteY1" fmla="*/ 795131 h 3598656"/>
              <a:gd name="connsiteX2" fmla="*/ 4504635 w 4504635"/>
              <a:gd name="connsiteY2" fmla="*/ 3598656 h 3598656"/>
              <a:gd name="connsiteX3" fmla="*/ 717826 w 4504635"/>
              <a:gd name="connsiteY3" fmla="*/ 3032126 h 3598656"/>
              <a:gd name="connsiteX4" fmla="*/ 71782 w 4504635"/>
              <a:gd name="connsiteY4" fmla="*/ 0 h 3598656"/>
              <a:gd name="connsiteX0" fmla="*/ 71782 w 4504635"/>
              <a:gd name="connsiteY0" fmla="*/ 0 h 3598656"/>
              <a:gd name="connsiteX1" fmla="*/ 4504635 w 4504635"/>
              <a:gd name="connsiteY1" fmla="*/ 795131 h 3598656"/>
              <a:gd name="connsiteX2" fmla="*/ 4504635 w 4504635"/>
              <a:gd name="connsiteY2" fmla="*/ 3598656 h 3598656"/>
              <a:gd name="connsiteX3" fmla="*/ 717826 w 4504635"/>
              <a:gd name="connsiteY3" fmla="*/ 3032126 h 3598656"/>
              <a:gd name="connsiteX4" fmla="*/ 71782 w 4504635"/>
              <a:gd name="connsiteY4" fmla="*/ 0 h 3598656"/>
              <a:gd name="connsiteX0" fmla="*/ 16968 w 4449821"/>
              <a:gd name="connsiteY0" fmla="*/ 0 h 3896831"/>
              <a:gd name="connsiteX1" fmla="*/ 4449821 w 4449821"/>
              <a:gd name="connsiteY1" fmla="*/ 795131 h 3896831"/>
              <a:gd name="connsiteX2" fmla="*/ 4449821 w 4449821"/>
              <a:gd name="connsiteY2" fmla="*/ 3598656 h 3896831"/>
              <a:gd name="connsiteX3" fmla="*/ 3744142 w 4449821"/>
              <a:gd name="connsiteY3" fmla="*/ 3896831 h 3896831"/>
              <a:gd name="connsiteX4" fmla="*/ 16968 w 4449821"/>
              <a:gd name="connsiteY4" fmla="*/ 0 h 3896831"/>
              <a:gd name="connsiteX0" fmla="*/ 16968 w 5702152"/>
              <a:gd name="connsiteY0" fmla="*/ 0 h 3896831"/>
              <a:gd name="connsiteX1" fmla="*/ 4449821 w 5702152"/>
              <a:gd name="connsiteY1" fmla="*/ 795131 h 3896831"/>
              <a:gd name="connsiteX2" fmla="*/ 5702152 w 5702152"/>
              <a:gd name="connsiteY2" fmla="*/ 3539021 h 3896831"/>
              <a:gd name="connsiteX3" fmla="*/ 3744142 w 5702152"/>
              <a:gd name="connsiteY3" fmla="*/ 3896831 h 3896831"/>
              <a:gd name="connsiteX4" fmla="*/ 16968 w 5702152"/>
              <a:gd name="connsiteY4" fmla="*/ 0 h 3896831"/>
              <a:gd name="connsiteX0" fmla="*/ 16968 w 5702152"/>
              <a:gd name="connsiteY0" fmla="*/ 0 h 3896831"/>
              <a:gd name="connsiteX1" fmla="*/ 5175378 w 5702152"/>
              <a:gd name="connsiteY1" fmla="*/ 29818 h 3896831"/>
              <a:gd name="connsiteX2" fmla="*/ 5702152 w 5702152"/>
              <a:gd name="connsiteY2" fmla="*/ 3539021 h 3896831"/>
              <a:gd name="connsiteX3" fmla="*/ 3744142 w 5702152"/>
              <a:gd name="connsiteY3" fmla="*/ 3896831 h 3896831"/>
              <a:gd name="connsiteX4" fmla="*/ 16968 w 5702152"/>
              <a:gd name="connsiteY4" fmla="*/ 0 h 3896831"/>
              <a:gd name="connsiteX0" fmla="*/ 32265 w 5717449"/>
              <a:gd name="connsiteY0" fmla="*/ 0 h 3896831"/>
              <a:gd name="connsiteX1" fmla="*/ 5190675 w 5717449"/>
              <a:gd name="connsiteY1" fmla="*/ 29818 h 3896831"/>
              <a:gd name="connsiteX2" fmla="*/ 5717449 w 5717449"/>
              <a:gd name="connsiteY2" fmla="*/ 3539021 h 3896831"/>
              <a:gd name="connsiteX3" fmla="*/ 3759439 w 5717449"/>
              <a:gd name="connsiteY3" fmla="*/ 3896831 h 3896831"/>
              <a:gd name="connsiteX4" fmla="*/ 32265 w 5717449"/>
              <a:gd name="connsiteY4" fmla="*/ 0 h 3896831"/>
              <a:gd name="connsiteX0" fmla="*/ 32265 w 5717449"/>
              <a:gd name="connsiteY0" fmla="*/ 0 h 3896831"/>
              <a:gd name="connsiteX1" fmla="*/ 5190675 w 5717449"/>
              <a:gd name="connsiteY1" fmla="*/ 29818 h 3896831"/>
              <a:gd name="connsiteX2" fmla="*/ 5717449 w 5717449"/>
              <a:gd name="connsiteY2" fmla="*/ 3539021 h 3896831"/>
              <a:gd name="connsiteX3" fmla="*/ 3759439 w 5717449"/>
              <a:gd name="connsiteY3" fmla="*/ 3896831 h 3896831"/>
              <a:gd name="connsiteX4" fmla="*/ 32265 w 5717449"/>
              <a:gd name="connsiteY4" fmla="*/ 0 h 3896831"/>
              <a:gd name="connsiteX0" fmla="*/ 202252 w 5887436"/>
              <a:gd name="connsiteY0" fmla="*/ 0 h 3545226"/>
              <a:gd name="connsiteX1" fmla="*/ 5360662 w 5887436"/>
              <a:gd name="connsiteY1" fmla="*/ 29818 h 3545226"/>
              <a:gd name="connsiteX2" fmla="*/ 5887436 w 5887436"/>
              <a:gd name="connsiteY2" fmla="*/ 3539021 h 3545226"/>
              <a:gd name="connsiteX3" fmla="*/ 1802452 w 5887436"/>
              <a:gd name="connsiteY3" fmla="*/ 2048153 h 3545226"/>
              <a:gd name="connsiteX4" fmla="*/ 202252 w 5887436"/>
              <a:gd name="connsiteY4" fmla="*/ 0 h 3545226"/>
              <a:gd name="connsiteX0" fmla="*/ 263011 w 5948195"/>
              <a:gd name="connsiteY0" fmla="*/ 0 h 3546973"/>
              <a:gd name="connsiteX1" fmla="*/ 5421421 w 5948195"/>
              <a:gd name="connsiteY1" fmla="*/ 29818 h 3546973"/>
              <a:gd name="connsiteX2" fmla="*/ 5948195 w 5948195"/>
              <a:gd name="connsiteY2" fmla="*/ 3539021 h 3546973"/>
              <a:gd name="connsiteX3" fmla="*/ 1664429 w 5948195"/>
              <a:gd name="connsiteY3" fmla="*/ 2425840 h 3546973"/>
              <a:gd name="connsiteX4" fmla="*/ 263011 w 5948195"/>
              <a:gd name="connsiteY4" fmla="*/ 0 h 3546973"/>
              <a:gd name="connsiteX0" fmla="*/ 108321 w 5793505"/>
              <a:gd name="connsiteY0" fmla="*/ 0 h 3546973"/>
              <a:gd name="connsiteX1" fmla="*/ 5266731 w 5793505"/>
              <a:gd name="connsiteY1" fmla="*/ 29818 h 3546973"/>
              <a:gd name="connsiteX2" fmla="*/ 5793505 w 5793505"/>
              <a:gd name="connsiteY2" fmla="*/ 3539021 h 3546973"/>
              <a:gd name="connsiteX3" fmla="*/ 1509739 w 5793505"/>
              <a:gd name="connsiteY3" fmla="*/ 2425840 h 3546973"/>
              <a:gd name="connsiteX4" fmla="*/ 108321 w 5793505"/>
              <a:gd name="connsiteY4" fmla="*/ 0 h 3546973"/>
              <a:gd name="connsiteX0" fmla="*/ 85409 w 5770593"/>
              <a:gd name="connsiteY0" fmla="*/ 0 h 3546973"/>
              <a:gd name="connsiteX1" fmla="*/ 5243819 w 5770593"/>
              <a:gd name="connsiteY1" fmla="*/ 29818 h 3546973"/>
              <a:gd name="connsiteX2" fmla="*/ 5770593 w 5770593"/>
              <a:gd name="connsiteY2" fmla="*/ 3539021 h 3546973"/>
              <a:gd name="connsiteX3" fmla="*/ 1486827 w 5770593"/>
              <a:gd name="connsiteY3" fmla="*/ 2425840 h 3546973"/>
              <a:gd name="connsiteX4" fmla="*/ 85409 w 5770593"/>
              <a:gd name="connsiteY4" fmla="*/ 0 h 3546973"/>
              <a:gd name="connsiteX0" fmla="*/ 77374 w 5762558"/>
              <a:gd name="connsiteY0" fmla="*/ 0 h 3546973"/>
              <a:gd name="connsiteX1" fmla="*/ 5235784 w 5762558"/>
              <a:gd name="connsiteY1" fmla="*/ 29818 h 3546973"/>
              <a:gd name="connsiteX2" fmla="*/ 5762558 w 5762558"/>
              <a:gd name="connsiteY2" fmla="*/ 3539021 h 3546973"/>
              <a:gd name="connsiteX3" fmla="*/ 1478792 w 5762558"/>
              <a:gd name="connsiteY3" fmla="*/ 2425840 h 3546973"/>
              <a:gd name="connsiteX4" fmla="*/ 77374 w 5762558"/>
              <a:gd name="connsiteY4" fmla="*/ 0 h 3546973"/>
              <a:gd name="connsiteX0" fmla="*/ 86284 w 5771468"/>
              <a:gd name="connsiteY0" fmla="*/ 0 h 3546973"/>
              <a:gd name="connsiteX1" fmla="*/ 5244694 w 5771468"/>
              <a:gd name="connsiteY1" fmla="*/ 29818 h 3546973"/>
              <a:gd name="connsiteX2" fmla="*/ 5771468 w 5771468"/>
              <a:gd name="connsiteY2" fmla="*/ 3539021 h 3546973"/>
              <a:gd name="connsiteX3" fmla="*/ 1487702 w 5771468"/>
              <a:gd name="connsiteY3" fmla="*/ 2425840 h 3546973"/>
              <a:gd name="connsiteX4" fmla="*/ 86284 w 5771468"/>
              <a:gd name="connsiteY4" fmla="*/ 0 h 3546973"/>
              <a:gd name="connsiteX0" fmla="*/ 86284 w 5771468"/>
              <a:gd name="connsiteY0" fmla="*/ 0 h 3702637"/>
              <a:gd name="connsiteX1" fmla="*/ 5244694 w 5771468"/>
              <a:gd name="connsiteY1" fmla="*/ 29818 h 3702637"/>
              <a:gd name="connsiteX2" fmla="*/ 5771468 w 5771468"/>
              <a:gd name="connsiteY2" fmla="*/ 3539021 h 3702637"/>
              <a:gd name="connsiteX3" fmla="*/ 1487702 w 5771468"/>
              <a:gd name="connsiteY3" fmla="*/ 2425840 h 3702637"/>
              <a:gd name="connsiteX4" fmla="*/ 86284 w 5771468"/>
              <a:gd name="connsiteY4" fmla="*/ 0 h 3702637"/>
              <a:gd name="connsiteX0" fmla="*/ 86284 w 5264573"/>
              <a:gd name="connsiteY0" fmla="*/ 0 h 3796178"/>
              <a:gd name="connsiteX1" fmla="*/ 5244694 w 5264573"/>
              <a:gd name="connsiteY1" fmla="*/ 29818 h 3796178"/>
              <a:gd name="connsiteX2" fmla="*/ 5264573 w 5264573"/>
              <a:gd name="connsiteY2" fmla="*/ 3678169 h 3796178"/>
              <a:gd name="connsiteX3" fmla="*/ 1487702 w 5264573"/>
              <a:gd name="connsiteY3" fmla="*/ 2425840 h 3796178"/>
              <a:gd name="connsiteX4" fmla="*/ 86284 w 5264573"/>
              <a:gd name="connsiteY4" fmla="*/ 0 h 3796178"/>
              <a:gd name="connsiteX0" fmla="*/ 86284 w 5264573"/>
              <a:gd name="connsiteY0" fmla="*/ 0 h 3897510"/>
              <a:gd name="connsiteX1" fmla="*/ 5244694 w 5264573"/>
              <a:gd name="connsiteY1" fmla="*/ 29818 h 3897510"/>
              <a:gd name="connsiteX2" fmla="*/ 5264573 w 5264573"/>
              <a:gd name="connsiteY2" fmla="*/ 3678169 h 3897510"/>
              <a:gd name="connsiteX3" fmla="*/ 1487702 w 5264573"/>
              <a:gd name="connsiteY3" fmla="*/ 2425840 h 3897510"/>
              <a:gd name="connsiteX4" fmla="*/ 86284 w 5264573"/>
              <a:gd name="connsiteY4" fmla="*/ 0 h 3897510"/>
              <a:gd name="connsiteX0" fmla="*/ 86284 w 5264573"/>
              <a:gd name="connsiteY0" fmla="*/ 0 h 3831404"/>
              <a:gd name="connsiteX1" fmla="*/ 5244694 w 5264573"/>
              <a:gd name="connsiteY1" fmla="*/ 29818 h 3831404"/>
              <a:gd name="connsiteX2" fmla="*/ 5264573 w 5264573"/>
              <a:gd name="connsiteY2" fmla="*/ 3678169 h 3831404"/>
              <a:gd name="connsiteX3" fmla="*/ 1487702 w 5264573"/>
              <a:gd name="connsiteY3" fmla="*/ 2425840 h 3831404"/>
              <a:gd name="connsiteX4" fmla="*/ 86284 w 5264573"/>
              <a:gd name="connsiteY4" fmla="*/ 0 h 3831404"/>
              <a:gd name="connsiteX0" fmla="*/ 86284 w 5264573"/>
              <a:gd name="connsiteY0" fmla="*/ 0 h 3893101"/>
              <a:gd name="connsiteX1" fmla="*/ 5244694 w 5264573"/>
              <a:gd name="connsiteY1" fmla="*/ 29818 h 3893101"/>
              <a:gd name="connsiteX2" fmla="*/ 5264573 w 5264573"/>
              <a:gd name="connsiteY2" fmla="*/ 3678169 h 3893101"/>
              <a:gd name="connsiteX3" fmla="*/ 1487702 w 5264573"/>
              <a:gd name="connsiteY3" fmla="*/ 2425840 h 3893101"/>
              <a:gd name="connsiteX4" fmla="*/ 86284 w 5264573"/>
              <a:gd name="connsiteY4" fmla="*/ 0 h 3893101"/>
              <a:gd name="connsiteX0" fmla="*/ 86284 w 5264573"/>
              <a:gd name="connsiteY0" fmla="*/ 0 h 3888384"/>
              <a:gd name="connsiteX1" fmla="*/ 5244694 w 5264573"/>
              <a:gd name="connsiteY1" fmla="*/ 29818 h 3888384"/>
              <a:gd name="connsiteX2" fmla="*/ 5264573 w 5264573"/>
              <a:gd name="connsiteY2" fmla="*/ 3678169 h 3888384"/>
              <a:gd name="connsiteX3" fmla="*/ 1487702 w 5264573"/>
              <a:gd name="connsiteY3" fmla="*/ 2425840 h 3888384"/>
              <a:gd name="connsiteX4" fmla="*/ 86284 w 5264573"/>
              <a:gd name="connsiteY4" fmla="*/ 0 h 3888384"/>
              <a:gd name="connsiteX0" fmla="*/ 87175 w 5265464"/>
              <a:gd name="connsiteY0" fmla="*/ 0 h 3888384"/>
              <a:gd name="connsiteX1" fmla="*/ 5245585 w 5265464"/>
              <a:gd name="connsiteY1" fmla="*/ 29818 h 3888384"/>
              <a:gd name="connsiteX2" fmla="*/ 5265464 w 5265464"/>
              <a:gd name="connsiteY2" fmla="*/ 3678169 h 3888384"/>
              <a:gd name="connsiteX3" fmla="*/ 1488593 w 5265464"/>
              <a:gd name="connsiteY3" fmla="*/ 2425840 h 3888384"/>
              <a:gd name="connsiteX4" fmla="*/ 87175 w 5265464"/>
              <a:gd name="connsiteY4" fmla="*/ 0 h 3888384"/>
              <a:gd name="connsiteX0" fmla="*/ 87175 w 5265464"/>
              <a:gd name="connsiteY0" fmla="*/ 0 h 3910260"/>
              <a:gd name="connsiteX1" fmla="*/ 5245585 w 5265464"/>
              <a:gd name="connsiteY1" fmla="*/ 29818 h 3910260"/>
              <a:gd name="connsiteX2" fmla="*/ 5265464 w 5265464"/>
              <a:gd name="connsiteY2" fmla="*/ 3678169 h 3910260"/>
              <a:gd name="connsiteX3" fmla="*/ 1488593 w 5265464"/>
              <a:gd name="connsiteY3" fmla="*/ 2425840 h 3910260"/>
              <a:gd name="connsiteX4" fmla="*/ 87175 w 5265464"/>
              <a:gd name="connsiteY4" fmla="*/ 0 h 3910260"/>
              <a:gd name="connsiteX0" fmla="*/ 87175 w 5265464"/>
              <a:gd name="connsiteY0" fmla="*/ 0 h 3910260"/>
              <a:gd name="connsiteX1" fmla="*/ 5245585 w 5265464"/>
              <a:gd name="connsiteY1" fmla="*/ 1 h 3910260"/>
              <a:gd name="connsiteX2" fmla="*/ 5265464 w 5265464"/>
              <a:gd name="connsiteY2" fmla="*/ 3678169 h 3910260"/>
              <a:gd name="connsiteX3" fmla="*/ 1488593 w 5265464"/>
              <a:gd name="connsiteY3" fmla="*/ 2425840 h 3910260"/>
              <a:gd name="connsiteX4" fmla="*/ 87175 w 5265464"/>
              <a:gd name="connsiteY4" fmla="*/ 0 h 391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5464" h="3910260">
                <a:moveTo>
                  <a:pt x="87175" y="0"/>
                </a:moveTo>
                <a:lnTo>
                  <a:pt x="5245585" y="1"/>
                </a:lnTo>
                <a:lnTo>
                  <a:pt x="5265464" y="3678169"/>
                </a:lnTo>
                <a:cubicBezTo>
                  <a:pt x="4573037" y="4016100"/>
                  <a:pt x="2369864" y="4244700"/>
                  <a:pt x="1488593" y="2425840"/>
                </a:cubicBezTo>
                <a:cubicBezTo>
                  <a:pt x="269393" y="1859080"/>
                  <a:pt x="-214312" y="944447"/>
                  <a:pt x="87175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>
              <a:defRPr lang="pt-BR" dirty="0"/>
            </a:lvl1pPr>
          </a:lstStyle>
          <a:p>
            <a:pPr lvl="0"/>
            <a:endParaRPr lang="pt-BR" noProof="0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838200" y="584462"/>
            <a:ext cx="9478992" cy="1063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1" name="Espaço Reservado para Texto 7"/>
          <p:cNvSpPr>
            <a:spLocks noGrp="1"/>
          </p:cNvSpPr>
          <p:nvPr>
            <p:ph type="body" sz="quarter" idx="12"/>
          </p:nvPr>
        </p:nvSpPr>
        <p:spPr>
          <a:xfrm>
            <a:off x="838200" y="2009020"/>
            <a:ext cx="6397487" cy="295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D3D3C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Espaço Reservado para Número de Slide 2">
            <a:extLst>
              <a:ext uri="{FF2B5EF4-FFF2-40B4-BE49-F238E27FC236}">
                <a16:creationId xmlns:a16="http://schemas.microsoft.com/office/drawing/2014/main" id="{EF400577-BDB4-A376-1A62-E8D36AB5CB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87CEE-9E39-43BC-88FE-57AEAD4E63A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701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7742264E-988A-709D-8AAD-4F3EA234F6C3}"/>
              </a:ext>
            </a:extLst>
          </p:cNvPr>
          <p:cNvSpPr/>
          <p:nvPr userDrawn="1"/>
        </p:nvSpPr>
        <p:spPr>
          <a:xfrm>
            <a:off x="2724150" y="0"/>
            <a:ext cx="4814888" cy="5554663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05785E2-2B5A-F7A8-1FCB-4C78707DE091}"/>
              </a:ext>
            </a:extLst>
          </p:cNvPr>
          <p:cNvSpPr/>
          <p:nvPr userDrawn="1"/>
        </p:nvSpPr>
        <p:spPr>
          <a:xfrm>
            <a:off x="0" y="6419850"/>
            <a:ext cx="377825" cy="47625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4F551C6-64DD-1097-3FC4-579E57D0C801}"/>
              </a:ext>
            </a:extLst>
          </p:cNvPr>
          <p:cNvSpPr txBox="1"/>
          <p:nvPr userDrawn="1"/>
        </p:nvSpPr>
        <p:spPr>
          <a:xfrm>
            <a:off x="414338" y="6296025"/>
            <a:ext cx="230981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spc="300" baseline="30000" dirty="0">
                <a:solidFill>
                  <a:srgbClr val="004288"/>
                </a:solidFill>
              </a:rPr>
              <a:t>WWW.CREA-MG.ORG.BR</a:t>
            </a:r>
            <a:endParaRPr lang="pt-BR" sz="1600" spc="300" dirty="0">
              <a:solidFill>
                <a:srgbClr val="004288"/>
              </a:solidFill>
              <a:latin typeface="+mn-lt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B39018CA-1CA8-39B5-C663-B03028424B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1825" y="6061075"/>
            <a:ext cx="1598613" cy="4699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50079" y="584462"/>
            <a:ext cx="3992593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9325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6" name="Espaço Reservado para Texto 9"/>
          <p:cNvSpPr>
            <a:spLocks noGrp="1"/>
          </p:cNvSpPr>
          <p:nvPr>
            <p:ph type="body" sz="quarter" idx="12"/>
          </p:nvPr>
        </p:nvSpPr>
        <p:spPr>
          <a:xfrm>
            <a:off x="3210465" y="3493697"/>
            <a:ext cx="3405996" cy="18537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rgbClr val="3D3D3C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rgbClr val="3D3D3C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rgbClr val="3D3D3C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rgbClr val="3D3D3C"/>
                </a:solidFill>
                <a:latin typeface="+mj-lt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8" name="Espaço Reservado para Imagem 1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724150" cy="27241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endParaRPr lang="pt-BR" noProof="0" dirty="0"/>
          </a:p>
        </p:txBody>
      </p:sp>
      <p:sp>
        <p:nvSpPr>
          <p:cNvPr id="19" name="Espaço Reservado para Texto 7"/>
          <p:cNvSpPr>
            <a:spLocks noGrp="1"/>
          </p:cNvSpPr>
          <p:nvPr>
            <p:ph type="body" sz="quarter" idx="11"/>
          </p:nvPr>
        </p:nvSpPr>
        <p:spPr>
          <a:xfrm>
            <a:off x="7713453" y="3493697"/>
            <a:ext cx="3233468" cy="2061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D3D3C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Espaço Reservado para Número de Slide 2">
            <a:extLst>
              <a:ext uri="{FF2B5EF4-FFF2-40B4-BE49-F238E27FC236}">
                <a16:creationId xmlns:a16="http://schemas.microsoft.com/office/drawing/2014/main" id="{E6F8715A-4923-29BD-267E-DE9B4F8205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ED6FA-D812-44C1-A3FE-782F0CBE417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350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E695655-DAF6-FD0C-FEBF-2C78C435E8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13532848-7F61-4118-0B9E-94E305DCDF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85FCA-8B97-49E8-9425-D9FD6F93CF1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3939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4">
            <a:extLst>
              <a:ext uri="{FF2B5EF4-FFF2-40B4-BE49-F238E27FC236}">
                <a16:creationId xmlns:a16="http://schemas.microsoft.com/office/drawing/2014/main" id="{1CAE01A6-C055-F3C5-6E83-826A8FF78F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Número de Slide 2">
            <a:extLst>
              <a:ext uri="{FF2B5EF4-FFF2-40B4-BE49-F238E27FC236}">
                <a16:creationId xmlns:a16="http://schemas.microsoft.com/office/drawing/2014/main" id="{36AA6F3C-86F9-7DA9-1A04-8527BEB90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467475"/>
            <a:ext cx="673100" cy="32067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b="1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>
              <a:defRPr/>
            </a:pPr>
            <a:fld id="{B04CC4FA-6D27-40E4-8F22-DDD33EB80F9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004288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4288"/>
          </a:solidFill>
          <a:latin typeface="Segoe UI Black" panose="020B0A02040204020203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4288"/>
          </a:solidFill>
          <a:latin typeface="Segoe UI Black" panose="020B0A02040204020203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4288"/>
          </a:solidFill>
          <a:latin typeface="Segoe UI Black" panose="020B0A02040204020203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4288"/>
          </a:solidFill>
          <a:latin typeface="Segoe UI Black" panose="020B0A020402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4288"/>
          </a:solidFill>
          <a:latin typeface="Segoe UI Black" panose="020B0A020402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4288"/>
          </a:solidFill>
          <a:latin typeface="Segoe UI Black" panose="020B0A020402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4288"/>
          </a:solidFill>
          <a:latin typeface="Segoe UI Black" panose="020B0A020402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4288"/>
          </a:solidFill>
          <a:latin typeface="Segoe UI Black" panose="020B0A02040204020203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Número de Slide 2">
            <a:extLst>
              <a:ext uri="{FF2B5EF4-FFF2-40B4-BE49-F238E27FC236}">
                <a16:creationId xmlns:a16="http://schemas.microsoft.com/office/drawing/2014/main" id="{E0C11EB9-4BC8-DBCF-4685-935AD4D49B2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877A40-0F1D-44BE-A970-6D4BC0AEF0C0}" type="slidenum">
              <a:rPr lang="pt-BR" altLang="pt-BR">
                <a:solidFill>
                  <a:schemeClr val="bg1"/>
                </a:solidFill>
                <a:latin typeface="Segoe UI Semibold" panose="020B07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t-BR" altLang="pt-BR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pic>
        <p:nvPicPr>
          <p:cNvPr id="13315" name="Imagem 4">
            <a:extLst>
              <a:ext uri="{FF2B5EF4-FFF2-40B4-BE49-F238E27FC236}">
                <a16:creationId xmlns:a16="http://schemas.microsoft.com/office/drawing/2014/main" id="{520B7BEB-1439-365B-4906-A2C4BF716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CaixaDeTexto 3">
            <a:extLst>
              <a:ext uri="{FF2B5EF4-FFF2-40B4-BE49-F238E27FC236}">
                <a16:creationId xmlns:a16="http://schemas.microsoft.com/office/drawing/2014/main" id="{B47B27E4-E306-7C8C-6832-4BCEF8535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09563"/>
            <a:ext cx="108204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pt-BR" altLang="pt-B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Seminário de Apresentação dos </a:t>
            </a:r>
          </a:p>
          <a:p>
            <a:pPr algn="ctr" eaLnBrk="1" hangingPunct="1">
              <a:lnSpc>
                <a:spcPct val="95000"/>
              </a:lnSpc>
            </a:pPr>
            <a:r>
              <a:rPr lang="pt-BR" altLang="pt-B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Grupos de Trabalho do CREA-MG</a:t>
            </a:r>
            <a:endParaRPr lang="pt-BR" altLang="pt-BR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1">
            <a:extLst>
              <a:ext uri="{FF2B5EF4-FFF2-40B4-BE49-F238E27FC236}">
                <a16:creationId xmlns:a16="http://schemas.microsoft.com/office/drawing/2014/main" id="{EA56941E-2E10-3802-DE9C-0DA012AE61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BA4827-CC8B-40DF-8CD3-01D58EB8F263}" type="slidenum">
              <a:rPr lang="pt-BR" altLang="pt-BR">
                <a:solidFill>
                  <a:schemeClr val="bg1"/>
                </a:solidFill>
                <a:latin typeface="Segoe UI Semibold" panose="020B07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t-BR" altLang="pt-BR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pic>
        <p:nvPicPr>
          <p:cNvPr id="6" name="Image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764639" y="1317358"/>
            <a:ext cx="8851700" cy="4602994"/>
          </a:xfrm>
          <a:prstGeom prst="rect">
            <a:avLst/>
          </a:prstGeom>
        </p:spPr>
      </p:pic>
      <p:sp>
        <p:nvSpPr>
          <p:cNvPr id="7" name="Título 2">
            <a:extLst>
              <a:ext uri="{FF2B5EF4-FFF2-40B4-BE49-F238E27FC236}">
                <a16:creationId xmlns:a16="http://schemas.microsoft.com/office/drawing/2014/main" id="{6881DBB5-1A5E-EBBD-6F46-977F76D023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40601" y="442047"/>
            <a:ext cx="9205993" cy="810647"/>
          </a:xfrm>
          <a:noFill/>
          <a:ln w="22225">
            <a:solidFill>
              <a:srgbClr val="193256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altLang="pt-BR" sz="24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GT - Engenharia na BR-040 - trecho km 563 a 617                     </a:t>
            </a:r>
            <a:r>
              <a:rPr lang="pt-BR" altLang="pt-B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PLANEJAMENTO ESTRATÉGICO</a:t>
            </a:r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368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1">
            <a:extLst>
              <a:ext uri="{FF2B5EF4-FFF2-40B4-BE49-F238E27FC236}">
                <a16:creationId xmlns:a16="http://schemas.microsoft.com/office/drawing/2014/main" id="{EA56941E-2E10-3802-DE9C-0DA012AE61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BA4827-CC8B-40DF-8CD3-01D58EB8F263}" type="slidenum">
              <a:rPr lang="pt-BR" altLang="pt-BR">
                <a:solidFill>
                  <a:schemeClr val="bg1"/>
                </a:solidFill>
                <a:latin typeface="Segoe UI Semibold" panose="020B07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pt-BR" altLang="pt-BR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810" y="1385992"/>
            <a:ext cx="8119390" cy="4952815"/>
          </a:xfrm>
          <a:prstGeom prst="rect">
            <a:avLst/>
          </a:prstGeom>
        </p:spPr>
      </p:pic>
      <p:sp>
        <p:nvSpPr>
          <p:cNvPr id="6" name="Título 2">
            <a:extLst>
              <a:ext uri="{FF2B5EF4-FFF2-40B4-BE49-F238E27FC236}">
                <a16:creationId xmlns:a16="http://schemas.microsoft.com/office/drawing/2014/main" id="{6881DBB5-1A5E-EBBD-6F46-977F76D023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34332" y="442047"/>
            <a:ext cx="8772041" cy="658333"/>
          </a:xfrm>
          <a:noFill/>
          <a:ln w="22225">
            <a:solidFill>
              <a:srgbClr val="193256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altLang="pt-BR" sz="24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GT - Engenharia na BR-040 - trecho km 563 a 617                     </a:t>
            </a:r>
            <a:r>
              <a:rPr lang="pt-BR" altLang="pt-B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PLANEJAMENTO ESTRATÉGICO</a:t>
            </a:r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998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1">
            <a:extLst>
              <a:ext uri="{FF2B5EF4-FFF2-40B4-BE49-F238E27FC236}">
                <a16:creationId xmlns:a16="http://schemas.microsoft.com/office/drawing/2014/main" id="{EA56941E-2E10-3802-DE9C-0DA012AE61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BA4827-CC8B-40DF-8CD3-01D58EB8F263}" type="slidenum">
              <a:rPr lang="pt-BR" altLang="pt-BR">
                <a:solidFill>
                  <a:schemeClr val="bg1"/>
                </a:solidFill>
                <a:latin typeface="Segoe UI Semibold" panose="020B07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pt-BR" altLang="pt-BR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17411" name="Título 2">
            <a:extLst>
              <a:ext uri="{FF2B5EF4-FFF2-40B4-BE49-F238E27FC236}">
                <a16:creationId xmlns:a16="http://schemas.microsoft.com/office/drawing/2014/main" id="{4852B883-2D24-2970-0938-9298D22119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258736"/>
            <a:ext cx="9158514" cy="6121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altLang="pt-BR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GT - Engenharia na BR-040 - trecho km 563 a 617</a:t>
            </a:r>
            <a:br>
              <a:rPr lang="pt-BR" altLang="pt-BR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</a:b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Pl. Estratégico </a:t>
            </a:r>
            <a:r>
              <a:rPr lang="pt-BR" altLang="pt-BR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- 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CRONOGRAMA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874705"/>
            <a:ext cx="8334829" cy="575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668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1">
            <a:extLst>
              <a:ext uri="{FF2B5EF4-FFF2-40B4-BE49-F238E27FC236}">
                <a16:creationId xmlns:a16="http://schemas.microsoft.com/office/drawing/2014/main" id="{EA56941E-2E10-3802-DE9C-0DA012AE61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BA4827-CC8B-40DF-8CD3-01D58EB8F263}" type="slidenum">
              <a:rPr lang="pt-BR" altLang="pt-BR">
                <a:solidFill>
                  <a:schemeClr val="bg1"/>
                </a:solidFill>
                <a:latin typeface="Segoe UI Semibold" panose="020B07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pt-BR" altLang="pt-BR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17411" name="Título 2">
            <a:extLst>
              <a:ext uri="{FF2B5EF4-FFF2-40B4-BE49-F238E27FC236}">
                <a16:creationId xmlns:a16="http://schemas.microsoft.com/office/drawing/2014/main" id="{4852B883-2D24-2970-0938-9298D22119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58735"/>
            <a:ext cx="9419772" cy="655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altLang="pt-BR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GT - Engenharia na BR-040 - trecho km 563 a 617</a:t>
            </a:r>
            <a:br>
              <a:rPr lang="pt-BR" altLang="pt-BR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</a:b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CRONOGRAMA</a:t>
            </a:r>
            <a:endParaRPr lang="pt-BR" altLang="pt-BR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36724"/>
            <a:ext cx="8560342" cy="576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668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1">
            <a:extLst>
              <a:ext uri="{FF2B5EF4-FFF2-40B4-BE49-F238E27FC236}">
                <a16:creationId xmlns:a16="http://schemas.microsoft.com/office/drawing/2014/main" id="{EA56941E-2E10-3802-DE9C-0DA012AE61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BA4827-CC8B-40DF-8CD3-01D58EB8F263}" type="slidenum">
              <a:rPr lang="pt-BR" altLang="pt-BR">
                <a:solidFill>
                  <a:schemeClr val="bg1"/>
                </a:solidFill>
                <a:latin typeface="Segoe UI Semibold" panose="020B07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pt-BR" altLang="pt-BR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17411" name="Título 2">
            <a:extLst>
              <a:ext uri="{FF2B5EF4-FFF2-40B4-BE49-F238E27FC236}">
                <a16:creationId xmlns:a16="http://schemas.microsoft.com/office/drawing/2014/main" id="{4852B883-2D24-2970-0938-9298D22119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25600" y="410028"/>
            <a:ext cx="9013372" cy="7021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altLang="pt-BR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GT - Engenharia na BR-040 - trecho km 563 a 617</a:t>
            </a:r>
            <a:br>
              <a:rPr lang="pt-BR" altLang="pt-BR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</a:b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CRONOGRAMA</a:t>
            </a:r>
            <a:br>
              <a:rPr lang="pt-BR" altLang="pt-BR" sz="2800" dirty="0"/>
            </a:br>
            <a:br>
              <a:rPr lang="pt-BR" altLang="pt-BR" sz="2800" dirty="0"/>
            </a:br>
            <a:endParaRPr lang="pt-BR" altLang="pt-BR" sz="32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40" y="1100380"/>
            <a:ext cx="8653849" cy="540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147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1">
            <a:extLst>
              <a:ext uri="{FF2B5EF4-FFF2-40B4-BE49-F238E27FC236}">
                <a16:creationId xmlns:a16="http://schemas.microsoft.com/office/drawing/2014/main" id="{EA56941E-2E10-3802-DE9C-0DA012AE61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BA4827-CC8B-40DF-8CD3-01D58EB8F263}" type="slidenum">
              <a:rPr lang="pt-BR" altLang="pt-BR">
                <a:solidFill>
                  <a:schemeClr val="bg1"/>
                </a:solidFill>
                <a:latin typeface="Segoe UI Semibold" panose="020B07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pt-BR" altLang="pt-BR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17411" name="Título 2">
            <a:extLst>
              <a:ext uri="{FF2B5EF4-FFF2-40B4-BE49-F238E27FC236}">
                <a16:creationId xmlns:a16="http://schemas.microsoft.com/office/drawing/2014/main" id="{4852B883-2D24-2970-0938-9298D22119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04686" y="395515"/>
            <a:ext cx="9753600" cy="7021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altLang="pt-BR" sz="24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GT - Engenharia na BR-040 - trecho km 563 a 617</a:t>
            </a:r>
            <a:br>
              <a:rPr lang="pt-BR" altLang="pt-BR" sz="24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</a:br>
            <a:br>
              <a:rPr lang="pt-BR" altLang="pt-BR" sz="2800" dirty="0"/>
            </a:br>
            <a:endParaRPr lang="pt-BR" altLang="pt-BR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963" y="1213033"/>
            <a:ext cx="6563469" cy="462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345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1">
            <a:extLst>
              <a:ext uri="{FF2B5EF4-FFF2-40B4-BE49-F238E27FC236}">
                <a16:creationId xmlns:a16="http://schemas.microsoft.com/office/drawing/2014/main" id="{EA56941E-2E10-3802-DE9C-0DA012AE61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BA4827-CC8B-40DF-8CD3-01D58EB8F263}" type="slidenum">
              <a:rPr lang="pt-BR" altLang="pt-BR">
                <a:solidFill>
                  <a:schemeClr val="bg1"/>
                </a:solidFill>
                <a:latin typeface="Segoe UI Semibold" panose="020B07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pt-BR" altLang="pt-BR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17411" name="Título 2">
            <a:extLst>
              <a:ext uri="{FF2B5EF4-FFF2-40B4-BE49-F238E27FC236}">
                <a16:creationId xmlns:a16="http://schemas.microsoft.com/office/drawing/2014/main" id="{4852B883-2D24-2970-0938-9298D22119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04686" y="395515"/>
            <a:ext cx="9753600" cy="7021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altLang="pt-BR" sz="24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GT - Engenharia na BR-040 - trecho km 563 a 617</a:t>
            </a:r>
            <a:br>
              <a:rPr lang="pt-BR" altLang="pt-BR" sz="24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</a:br>
            <a:br>
              <a:rPr lang="pt-BR" altLang="pt-BR" sz="2800" dirty="0"/>
            </a:br>
            <a:endParaRPr lang="pt-BR" altLang="pt-BR" sz="3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036" y="1044369"/>
            <a:ext cx="3566250" cy="509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959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1">
            <a:extLst>
              <a:ext uri="{FF2B5EF4-FFF2-40B4-BE49-F238E27FC236}">
                <a16:creationId xmlns:a16="http://schemas.microsoft.com/office/drawing/2014/main" id="{EA56941E-2E10-3802-DE9C-0DA012AE61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BA4827-CC8B-40DF-8CD3-01D58EB8F263}" type="slidenum">
              <a:rPr lang="pt-BR" altLang="pt-BR">
                <a:solidFill>
                  <a:schemeClr val="bg1"/>
                </a:solidFill>
                <a:latin typeface="Segoe UI Semibold" panose="020B07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pt-BR" altLang="pt-BR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17411" name="Título 2">
            <a:extLst>
              <a:ext uri="{FF2B5EF4-FFF2-40B4-BE49-F238E27FC236}">
                <a16:creationId xmlns:a16="http://schemas.microsoft.com/office/drawing/2014/main" id="{4852B883-2D24-2970-0938-9298D22119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58220" y="584201"/>
            <a:ext cx="9309780" cy="446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altLang="pt-BR" sz="24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GT - Engenharia na BR-040 - trecho km 563 a 617</a:t>
            </a:r>
            <a:br>
              <a:rPr lang="pt-BR" altLang="pt-BR" sz="24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</a:br>
            <a:br>
              <a:rPr lang="pt-BR" altLang="pt-BR" sz="2800" dirty="0"/>
            </a:br>
            <a:r>
              <a:rPr lang="pt-BR" sz="2400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“NÃO CONFORMIDADES</a:t>
            </a:r>
            <a:r>
              <a:rPr lang="pt-BR" sz="3200" u="sng" dirty="0">
                <a:solidFill>
                  <a:srgbClr val="FFFF00"/>
                </a:solidFill>
              </a:rPr>
              <a:t>” </a:t>
            </a:r>
            <a:br>
              <a:rPr lang="pt-BR" sz="3200" u="sng" dirty="0">
                <a:solidFill>
                  <a:srgbClr val="FFFF00"/>
                </a:solidFill>
              </a:rPr>
            </a:br>
            <a:endParaRPr lang="pt-BR" altLang="pt-BR" sz="3200" dirty="0"/>
          </a:p>
        </p:txBody>
      </p:sp>
      <p:sp>
        <p:nvSpPr>
          <p:cNvPr id="6" name="Retângulo 5"/>
          <p:cNvSpPr/>
          <p:nvPr/>
        </p:nvSpPr>
        <p:spPr>
          <a:xfrm>
            <a:off x="1358219" y="2278744"/>
            <a:ext cx="9440409" cy="341632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endParaRPr lang="pt-BR" sz="2400" b="1" dirty="0"/>
          </a:p>
          <a:p>
            <a:pPr marL="514350" indent="-514350">
              <a:buAutoNum type="arabicParenR"/>
            </a:pPr>
            <a:r>
              <a:rPr lang="pt-BR" sz="2400" b="1" dirty="0"/>
              <a:t>Traçado antigo  - 1957  (quase 70 anos)</a:t>
            </a:r>
          </a:p>
          <a:p>
            <a:pPr marL="514350" indent="-514350">
              <a:spcBef>
                <a:spcPts val="600"/>
              </a:spcBef>
              <a:buAutoNum type="arabicParenR"/>
            </a:pPr>
            <a:r>
              <a:rPr lang="pt-BR" sz="2400" b="1" dirty="0"/>
              <a:t>Vias sem acostamento </a:t>
            </a:r>
          </a:p>
          <a:p>
            <a:pPr marL="514350" indent="-514350">
              <a:spcBef>
                <a:spcPts val="600"/>
              </a:spcBef>
              <a:buAutoNum type="arabicParenR"/>
            </a:pPr>
            <a:r>
              <a:rPr lang="pt-BR" sz="2400" b="1" dirty="0"/>
              <a:t>Vias sem canteiro central</a:t>
            </a:r>
          </a:p>
          <a:p>
            <a:pPr marL="514350" indent="-514350">
              <a:spcBef>
                <a:spcPts val="600"/>
              </a:spcBef>
              <a:buAutoNum type="arabicParenR"/>
            </a:pPr>
            <a:r>
              <a:rPr lang="pt-BR" sz="2400" b="1" dirty="0"/>
              <a:t>Vias não duplicadas</a:t>
            </a:r>
          </a:p>
          <a:p>
            <a:pPr marL="514350" indent="-514350">
              <a:spcBef>
                <a:spcPts val="600"/>
              </a:spcBef>
              <a:buAutoNum type="arabicParenR"/>
            </a:pPr>
            <a:r>
              <a:rPr lang="pt-BR" sz="2400" b="1" dirty="0"/>
              <a:t>Intercessões com vias municipais e estaduais sem soluções de engenharia ( Viadutos / Trevos / Passagens de Nível, etc.)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501153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1">
            <a:extLst>
              <a:ext uri="{FF2B5EF4-FFF2-40B4-BE49-F238E27FC236}">
                <a16:creationId xmlns:a16="http://schemas.microsoft.com/office/drawing/2014/main" id="{EA56941E-2E10-3802-DE9C-0DA012AE61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BA4827-CC8B-40DF-8CD3-01D58EB8F263}" type="slidenum">
              <a:rPr lang="pt-BR" altLang="pt-BR">
                <a:solidFill>
                  <a:schemeClr val="bg1"/>
                </a:solidFill>
                <a:latin typeface="Segoe UI Semibold" panose="020B07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pt-BR" altLang="pt-BR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17411" name="Título 2">
            <a:extLst>
              <a:ext uri="{FF2B5EF4-FFF2-40B4-BE49-F238E27FC236}">
                <a16:creationId xmlns:a16="http://schemas.microsoft.com/office/drawing/2014/main" id="{4852B883-2D24-2970-0938-9298D22119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7257" y="584200"/>
            <a:ext cx="8853714" cy="5914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altLang="pt-BR" sz="24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GT - Engenharia na BR-040 - trecho km 563 a 617</a:t>
            </a:r>
            <a:br>
              <a:rPr lang="pt-BR" altLang="pt-BR" sz="24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</a:br>
            <a:br>
              <a:rPr lang="pt-BR" altLang="pt-BR" sz="2800" dirty="0"/>
            </a:br>
            <a:r>
              <a:rPr lang="pt-BR" sz="2400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“NÃO CONFORMIDADES</a:t>
            </a:r>
            <a:endParaRPr lang="pt-BR" altLang="pt-B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406505" y="1828800"/>
            <a:ext cx="8884124" cy="387798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pt-BR" sz="2000" b="1" u="sng" dirty="0">
              <a:solidFill>
                <a:srgbClr val="FFFF00"/>
              </a:solidFill>
            </a:endParaRPr>
          </a:p>
          <a:p>
            <a:r>
              <a:rPr lang="pt-BR" sz="2400" b="1" dirty="0"/>
              <a:t>6)  Rodovias margeadas por Plantas de Mineração 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dirty="0"/>
              <a:t>Sítio Mineralógico - veículos transitando sem as observar as normas de segurança requerida para a situação 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b="1" dirty="0"/>
              <a:t>Nº elevado de carretas de minério / Asfalto sujo, com poeira na seca e lama nas chuvas / vias sem visibilidade e escorregadias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Sinalização faltante ou sujas</a:t>
            </a:r>
            <a:r>
              <a:rPr lang="pt-BR" sz="2400" dirty="0"/>
              <a:t> 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191139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1">
            <a:extLst>
              <a:ext uri="{FF2B5EF4-FFF2-40B4-BE49-F238E27FC236}">
                <a16:creationId xmlns:a16="http://schemas.microsoft.com/office/drawing/2014/main" id="{EA56941E-2E10-3802-DE9C-0DA012AE61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BA4827-CC8B-40DF-8CD3-01D58EB8F263}" type="slidenum">
              <a:rPr lang="pt-BR" altLang="pt-BR">
                <a:solidFill>
                  <a:schemeClr val="bg1"/>
                </a:solidFill>
                <a:latin typeface="Segoe UI Semibold" panose="020B07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pt-BR" altLang="pt-BR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17411" name="Título 2">
            <a:extLst>
              <a:ext uri="{FF2B5EF4-FFF2-40B4-BE49-F238E27FC236}">
                <a16:creationId xmlns:a16="http://schemas.microsoft.com/office/drawing/2014/main" id="{4852B883-2D24-2970-0938-9298D22119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27201" y="672861"/>
            <a:ext cx="9144000" cy="5463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altLang="pt-BR" sz="24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GT - Engenharia na BR-040 - trecho km 563 a 617 </a:t>
            </a:r>
            <a:br>
              <a:rPr lang="pt-BR" altLang="pt-BR" sz="2800" dirty="0"/>
            </a:br>
            <a:br>
              <a:rPr lang="pt-BR" altLang="pt-BR" sz="2800" dirty="0"/>
            </a:br>
            <a:endParaRPr lang="pt-BR" altLang="pt-BR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190" y="1375020"/>
            <a:ext cx="6664271" cy="489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787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2">
            <a:extLst>
              <a:ext uri="{FF2B5EF4-FFF2-40B4-BE49-F238E27FC236}">
                <a16:creationId xmlns:a16="http://schemas.microsoft.com/office/drawing/2014/main" id="{D6BBAB34-3615-007C-1C37-2642E1447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179638"/>
            <a:ext cx="105156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altLang="pt-BR" sz="40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Engenharia na BR-040 - trecho km 563 a 617</a:t>
            </a:r>
            <a:br>
              <a:rPr lang="pt-BR" altLang="pt-BR" sz="40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</a:br>
            <a:endParaRPr lang="pt-BR" altLang="pt-BR" sz="4000" b="1" dirty="0">
              <a:solidFill>
                <a:srgbClr val="FAB512"/>
              </a:solidFill>
              <a:latin typeface="Segoe UI Black" panose="020B0A02040204020203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1">
            <a:extLst>
              <a:ext uri="{FF2B5EF4-FFF2-40B4-BE49-F238E27FC236}">
                <a16:creationId xmlns:a16="http://schemas.microsoft.com/office/drawing/2014/main" id="{EA56941E-2E10-3802-DE9C-0DA012AE61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BA4827-CC8B-40DF-8CD3-01D58EB8F263}" type="slidenum">
              <a:rPr lang="pt-BR" altLang="pt-BR">
                <a:solidFill>
                  <a:schemeClr val="bg1"/>
                </a:solidFill>
                <a:latin typeface="Segoe UI Semibold" panose="020B07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pt-BR" altLang="pt-BR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17411" name="Título 2">
            <a:extLst>
              <a:ext uri="{FF2B5EF4-FFF2-40B4-BE49-F238E27FC236}">
                <a16:creationId xmlns:a16="http://schemas.microsoft.com/office/drawing/2014/main" id="{4852B883-2D24-2970-0938-9298D22119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40114" y="584200"/>
            <a:ext cx="9202057" cy="5043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altLang="pt-BR" sz="24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GT - Engenharia na BR-040 - trecho km 563 a 617</a:t>
            </a:r>
            <a:br>
              <a:rPr lang="pt-BR" altLang="pt-BR" sz="2400" dirty="0"/>
            </a:br>
            <a:endParaRPr lang="pt-BR" altLang="pt-BR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46" y="1596325"/>
            <a:ext cx="5453888" cy="310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106" y="1596325"/>
            <a:ext cx="4938852" cy="215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38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1">
            <a:extLst>
              <a:ext uri="{FF2B5EF4-FFF2-40B4-BE49-F238E27FC236}">
                <a16:creationId xmlns:a16="http://schemas.microsoft.com/office/drawing/2014/main" id="{EA56941E-2E10-3802-DE9C-0DA012AE61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BA4827-CC8B-40DF-8CD3-01D58EB8F263}" type="slidenum">
              <a:rPr lang="pt-BR" altLang="pt-BR">
                <a:solidFill>
                  <a:schemeClr val="bg1"/>
                </a:solidFill>
                <a:latin typeface="Segoe UI Semibold" panose="020B07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pt-BR" altLang="pt-BR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74" y="1555393"/>
            <a:ext cx="5959987" cy="376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461" y="2004059"/>
            <a:ext cx="4699986" cy="332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84462"/>
            <a:ext cx="9478992" cy="591195"/>
          </a:xfrm>
        </p:spPr>
        <p:txBody>
          <a:bodyPr/>
          <a:lstStyle/>
          <a:p>
            <a:pPr algn="ctr"/>
            <a:r>
              <a:rPr lang="pt-BR" altLang="pt-BR" sz="24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GT - Engenharia na BR-040 - trecho km 563 a 617</a:t>
            </a:r>
            <a:b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960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1">
            <a:extLst>
              <a:ext uri="{FF2B5EF4-FFF2-40B4-BE49-F238E27FC236}">
                <a16:creationId xmlns:a16="http://schemas.microsoft.com/office/drawing/2014/main" id="{EA56941E-2E10-3802-DE9C-0DA012AE61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BA4827-CC8B-40DF-8CD3-01D58EB8F263}" type="slidenum">
              <a:rPr lang="pt-BR" altLang="pt-BR">
                <a:solidFill>
                  <a:schemeClr val="bg1"/>
                </a:solidFill>
                <a:latin typeface="Segoe UI Semibold" panose="020B07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pt-BR" altLang="pt-BR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17411" name="Título 2">
            <a:extLst>
              <a:ext uri="{FF2B5EF4-FFF2-40B4-BE49-F238E27FC236}">
                <a16:creationId xmlns:a16="http://schemas.microsoft.com/office/drawing/2014/main" id="{4852B883-2D24-2970-0938-9298D22119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57829" y="584201"/>
            <a:ext cx="8839200" cy="4463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altLang="pt-BR" sz="24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GT - Engenharia na BR-040 - trecho km 563 a 617</a:t>
            </a:r>
            <a:b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altLang="pt-BR" sz="2800" dirty="0"/>
            </a:br>
            <a:endParaRPr lang="pt-BR" altLang="pt-BR" sz="32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38" y="1642820"/>
            <a:ext cx="5166365" cy="366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490" y="1980145"/>
            <a:ext cx="6245404" cy="332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3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1">
            <a:extLst>
              <a:ext uri="{FF2B5EF4-FFF2-40B4-BE49-F238E27FC236}">
                <a16:creationId xmlns:a16="http://schemas.microsoft.com/office/drawing/2014/main" id="{EA56941E-2E10-3802-DE9C-0DA012AE61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BA4827-CC8B-40DF-8CD3-01D58EB8F263}" type="slidenum">
              <a:rPr lang="pt-BR" altLang="pt-BR">
                <a:solidFill>
                  <a:schemeClr val="bg1"/>
                </a:solidFill>
                <a:latin typeface="Segoe UI Semibold" panose="020B07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pt-BR" altLang="pt-BR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17411" name="Título 2">
            <a:extLst>
              <a:ext uri="{FF2B5EF4-FFF2-40B4-BE49-F238E27FC236}">
                <a16:creationId xmlns:a16="http://schemas.microsoft.com/office/drawing/2014/main" id="{4852B883-2D24-2970-0938-9298D22119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7257" y="584200"/>
            <a:ext cx="9129486" cy="4753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altLang="pt-BR" sz="24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GT - Engenharia na BR-040 - trecho km 563 a 617</a:t>
            </a:r>
            <a:b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altLang="pt-BR" sz="2800" dirty="0"/>
            </a:br>
            <a:endParaRPr lang="pt-BR" altLang="pt-BR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09" y="1751309"/>
            <a:ext cx="4520682" cy="338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063" y="1301723"/>
            <a:ext cx="3684399" cy="496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565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1">
            <a:extLst>
              <a:ext uri="{FF2B5EF4-FFF2-40B4-BE49-F238E27FC236}">
                <a16:creationId xmlns:a16="http://schemas.microsoft.com/office/drawing/2014/main" id="{EA56941E-2E10-3802-DE9C-0DA012AE61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BA4827-CC8B-40DF-8CD3-01D58EB8F263}" type="slidenum">
              <a:rPr lang="pt-BR" altLang="pt-BR">
                <a:solidFill>
                  <a:schemeClr val="bg1"/>
                </a:solidFill>
                <a:latin typeface="Segoe UI Semibold" panose="020B07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pt-BR" altLang="pt-BR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17411" name="Título 2">
            <a:extLst>
              <a:ext uri="{FF2B5EF4-FFF2-40B4-BE49-F238E27FC236}">
                <a16:creationId xmlns:a16="http://schemas.microsoft.com/office/drawing/2014/main" id="{4852B883-2D24-2970-0938-9298D22119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11085" y="584201"/>
            <a:ext cx="9071429" cy="63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altLang="pt-BR" sz="24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GT - Engenharia na BR-040 - trecho km 563 a 617</a:t>
            </a:r>
            <a:b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altLang="pt-BR" sz="2800" dirty="0"/>
            </a:br>
            <a:br>
              <a:rPr lang="pt-BR" altLang="pt-BR" sz="2800" dirty="0"/>
            </a:br>
            <a:endParaRPr lang="pt-BR" altLang="pt-BR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81" y="1849800"/>
            <a:ext cx="4573131" cy="368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047" y="1442429"/>
            <a:ext cx="2865458" cy="505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109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1">
            <a:extLst>
              <a:ext uri="{FF2B5EF4-FFF2-40B4-BE49-F238E27FC236}">
                <a16:creationId xmlns:a16="http://schemas.microsoft.com/office/drawing/2014/main" id="{EA56941E-2E10-3802-DE9C-0DA012AE61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BA4827-CC8B-40DF-8CD3-01D58EB8F263}" type="slidenum">
              <a:rPr lang="pt-BR" altLang="pt-BR">
                <a:solidFill>
                  <a:schemeClr val="bg1"/>
                </a:solidFill>
                <a:latin typeface="Segoe UI Semibold" panose="020B07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pt-BR" altLang="pt-BR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17411" name="Título 2">
            <a:extLst>
              <a:ext uri="{FF2B5EF4-FFF2-40B4-BE49-F238E27FC236}">
                <a16:creationId xmlns:a16="http://schemas.microsoft.com/office/drawing/2014/main" id="{4852B883-2D24-2970-0938-9298D22119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11086" y="584200"/>
            <a:ext cx="9332685" cy="5914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altLang="pt-BR" sz="24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GT - Engenharia na BR-040 - trecho km 563 a 617</a:t>
            </a:r>
            <a:b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altLang="pt-BR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12" y="1527762"/>
            <a:ext cx="4025370" cy="324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883" y="1554725"/>
            <a:ext cx="3704942" cy="421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705" y="1818772"/>
            <a:ext cx="2090542" cy="368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714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6" y="941419"/>
            <a:ext cx="8928045" cy="4478716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920246" y="2570946"/>
            <a:ext cx="8640487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endParaRPr lang="pt-BR" sz="2800" b="1" u="sng" dirty="0"/>
          </a:p>
          <a:p>
            <a:pPr algn="ctr">
              <a:spcBef>
                <a:spcPts val="1200"/>
              </a:spcBef>
            </a:pPr>
            <a:r>
              <a:rPr lang="pt-BR" sz="2800" b="1" u="sng" dirty="0"/>
              <a:t>MAPA RODO-FERROVIÁRIO</a:t>
            </a:r>
          </a:p>
          <a:p>
            <a:pPr algn="ctr">
              <a:spcBef>
                <a:spcPts val="1200"/>
              </a:spcBef>
            </a:pPr>
            <a:endParaRPr lang="pt-BR" sz="2800" b="1" u="sng" dirty="0"/>
          </a:p>
          <a:p>
            <a:pPr algn="ctr">
              <a:spcBef>
                <a:spcPts val="1200"/>
              </a:spcBef>
            </a:pPr>
            <a:endParaRPr lang="pt-BR" sz="2800" b="1" u="sng" dirty="0"/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6881DBB5-1A5E-EBBD-6F46-977F76D02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9244" y="1405611"/>
            <a:ext cx="8710047" cy="516180"/>
          </a:xfrm>
          <a:prstGeom prst="rect">
            <a:avLst/>
          </a:prstGeom>
          <a:noFill/>
          <a:ln w="254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4288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288"/>
                </a:solidFill>
                <a:latin typeface="Segoe UI Black" panose="020B0A02040204020203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288"/>
                </a:solidFill>
                <a:latin typeface="Segoe UI Black" panose="020B0A02040204020203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288"/>
                </a:solidFill>
                <a:latin typeface="Segoe UI Black" panose="020B0A02040204020203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288"/>
                </a:solidFill>
                <a:latin typeface="Segoe UI Black" panose="020B0A02040204020203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288"/>
                </a:solidFill>
                <a:latin typeface="Segoe UI Black" panose="020B0A02040204020203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288"/>
                </a:solidFill>
                <a:latin typeface="Segoe UI Black" panose="020B0A02040204020203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288"/>
                </a:solidFill>
                <a:latin typeface="Segoe UI Black" panose="020B0A02040204020203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288"/>
                </a:solidFill>
                <a:latin typeface="Segoe UI Black" panose="020B0A02040204020203" pitchFamily="34" charset="0"/>
              </a:defRPr>
            </a:lvl9pPr>
          </a:lstStyle>
          <a:p>
            <a:pPr algn="ctr" eaLnBrk="1" hangingPunct="1"/>
            <a:r>
              <a:rPr lang="pt-BR" altLang="pt-BR" sz="24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Engenharia na BR-040 - trecho km 563 a 617</a:t>
            </a:r>
            <a:br>
              <a:rPr lang="pt-BR" alt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alt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035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1">
            <a:extLst>
              <a:ext uri="{FF2B5EF4-FFF2-40B4-BE49-F238E27FC236}">
                <a16:creationId xmlns:a16="http://schemas.microsoft.com/office/drawing/2014/main" id="{EA56941E-2E10-3802-DE9C-0DA012AE61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BA4827-CC8B-40DF-8CD3-01D58EB8F263}" type="slidenum">
              <a:rPr lang="pt-BR" altLang="pt-BR">
                <a:solidFill>
                  <a:schemeClr val="bg1"/>
                </a:solidFill>
                <a:latin typeface="Segoe UI Semibold" panose="020B07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pt-BR" altLang="pt-BR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17411" name="Título 2">
            <a:extLst>
              <a:ext uri="{FF2B5EF4-FFF2-40B4-BE49-F238E27FC236}">
                <a16:creationId xmlns:a16="http://schemas.microsoft.com/office/drawing/2014/main" id="{4852B883-2D24-2970-0938-9298D22119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04686" y="395515"/>
            <a:ext cx="9753600" cy="7021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altLang="pt-BR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GT - Engenharia na BR-040 - trecho km 563 a 617</a:t>
            </a:r>
            <a:br>
              <a:rPr lang="pt-BR" altLang="pt-BR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</a:br>
            <a:r>
              <a:rPr lang="pt-BR" altLang="pt-BR" sz="2000" dirty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MAPA RODOFERROVIARIO DE POSSIBILIDADES VIÁRIAS</a:t>
            </a:r>
            <a:br>
              <a:rPr lang="pt-BR" altLang="pt-BR" sz="2800" dirty="0"/>
            </a:br>
            <a:endParaRPr lang="pt-BR" altLang="pt-BR" sz="32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56" y="1168231"/>
            <a:ext cx="7184573" cy="509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047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1">
            <a:extLst>
              <a:ext uri="{FF2B5EF4-FFF2-40B4-BE49-F238E27FC236}">
                <a16:creationId xmlns:a16="http://schemas.microsoft.com/office/drawing/2014/main" id="{EA56941E-2E10-3802-DE9C-0DA012AE61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BA4827-CC8B-40DF-8CD3-01D58EB8F263}" type="slidenum">
              <a:rPr lang="pt-BR" altLang="pt-BR">
                <a:solidFill>
                  <a:schemeClr val="bg1"/>
                </a:solidFill>
                <a:latin typeface="Segoe UI Semibold" panose="020B07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pt-BR" altLang="pt-BR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714" y="1317355"/>
            <a:ext cx="7242629" cy="482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2">
            <a:extLst>
              <a:ext uri="{FF2B5EF4-FFF2-40B4-BE49-F238E27FC236}">
                <a16:creationId xmlns:a16="http://schemas.microsoft.com/office/drawing/2014/main" id="{6881DBB5-1A5E-EBBD-6F46-977F76D023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89316" y="553204"/>
            <a:ext cx="8710047" cy="516180"/>
          </a:xfrm>
          <a:noFill/>
          <a:ln w="25400">
            <a:solidFill>
              <a:srgbClr val="193256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altLang="pt-BR" sz="24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Engenharia na BR-040 - trecho km 563 a 617</a:t>
            </a:r>
            <a:br>
              <a:rPr lang="pt-BR" alt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alt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709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1">
            <a:extLst>
              <a:ext uri="{FF2B5EF4-FFF2-40B4-BE49-F238E27FC236}">
                <a16:creationId xmlns:a16="http://schemas.microsoft.com/office/drawing/2014/main" id="{EA56941E-2E10-3802-DE9C-0DA012AE61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BA4827-CC8B-40DF-8CD3-01D58EB8F263}" type="slidenum">
              <a:rPr lang="pt-BR" altLang="pt-BR">
                <a:solidFill>
                  <a:schemeClr val="bg1"/>
                </a:solidFill>
                <a:latin typeface="Segoe UI Semibold" panose="020B07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pt-BR" altLang="pt-BR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17411" name="Título 2">
            <a:extLst>
              <a:ext uri="{FF2B5EF4-FFF2-40B4-BE49-F238E27FC236}">
                <a16:creationId xmlns:a16="http://schemas.microsoft.com/office/drawing/2014/main" id="{4852B883-2D24-2970-0938-9298D22119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04686" y="395515"/>
            <a:ext cx="9753600" cy="5188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altLang="pt-BR" sz="24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GT - Engenharia na BR-040 - trecho km 563 a 617</a:t>
            </a:r>
            <a:br>
              <a:rPr lang="pt-BR" altLang="pt-BR" sz="24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</a:br>
            <a:br>
              <a:rPr lang="pt-BR" altLang="pt-BR" sz="2800" dirty="0"/>
            </a:b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PROGRAMAÇÃO SEMINÁRIO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299094"/>
              </p:ext>
            </p:extLst>
          </p:nvPr>
        </p:nvGraphicFramePr>
        <p:xfrm>
          <a:off x="725715" y="1407885"/>
          <a:ext cx="10537372" cy="4953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4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8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2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3017">
                <a:tc>
                  <a:txBody>
                    <a:bodyPr/>
                    <a:lstStyle/>
                    <a:p>
                      <a:pPr algn="ctr"/>
                      <a:r>
                        <a:rPr lang="pt-B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13:30-13:45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ABERTURA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Marcos Venicius Gervásio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Eng. Civil/  Presidente do Crea-MG </a:t>
                      </a:r>
                      <a:endParaRPr lang="pt-BR" sz="1400" dirty="0"/>
                    </a:p>
                    <a:p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500">
                <a:tc>
                  <a:txBody>
                    <a:bodyPr/>
                    <a:lstStyle/>
                    <a:p>
                      <a:pPr algn="ctr"/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13:45-14:00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Propósitos e Histórico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Celso de Araujo Pinto Coelho</a:t>
                      </a:r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Coordenador do GT BR040</a:t>
                      </a:r>
                      <a:endParaRPr lang="pt-B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500">
                <a:tc>
                  <a:txBody>
                    <a:bodyPr/>
                    <a:lstStyle/>
                    <a:p>
                      <a:r>
                        <a:rPr lang="pt-BR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14:00–14:15</a:t>
                      </a:r>
                      <a:r>
                        <a:rPr lang="pt-BR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Palestra</a:t>
                      </a:r>
                      <a:endParaRPr lang="pt-B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Mediação - Premissas e aplicação nas questões da BR-040</a:t>
                      </a:r>
                      <a:endParaRPr lang="pt-B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Herzio Geraldo Bottrel Mansur</a:t>
                      </a:r>
                      <a:r>
                        <a:rPr lang="pt-BR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</a:t>
                      </a:r>
                      <a:r>
                        <a:rPr lang="pt-BR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Eng. Civil / Bacharel Direito/  Mediador CNJ)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5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</a:pPr>
                      <a:r>
                        <a:rPr lang="pt-BR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14:15-15:30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pt-BR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Painel 1:  Mesa Redonda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Aplicação das técnicas de engenharia em prol da segurança viária na BR-040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Mediador GT BR040:      Eng. Herzio Bottrel Mansur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5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14:15-14:30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EPR  Concess. BR040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Investimentos curto/ médio/ longo prazo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Eric Almeida - Diretor da EPR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5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14:30 -14:45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ANTT -  </a:t>
                      </a:r>
                      <a:r>
                        <a:rPr lang="pt-B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Agencia</a:t>
                      </a:r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</a:t>
                      </a:r>
                      <a:r>
                        <a:rPr lang="pt-B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Nacional Transp.</a:t>
                      </a:r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Ações/ fiscalização/ Gestão/ possibilidades ajustes na concessão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Marcelo  Alcides dos Santos Coordenador Regional – MG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5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14:45 -15:00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SINDIEXTRA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Segurança e geração de renda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Yash Rocha Maciel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Ger. Meio Ambiente                    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5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15:00 -15:15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PRF -   Policia Rodov. Federal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Segurança viária e o transporte de cargas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Fabio Henrique Silva Jardim – Superintendente PRF / MG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500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708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Número de Slide 1">
            <a:extLst>
              <a:ext uri="{FF2B5EF4-FFF2-40B4-BE49-F238E27FC236}">
                <a16:creationId xmlns:a16="http://schemas.microsoft.com/office/drawing/2014/main" id="{709C8E16-5480-F77D-6046-940FA6558B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8769CE-209E-4515-A971-B8CC2CEC2339}" type="slidenum">
              <a:rPr lang="pt-BR" altLang="pt-BR">
                <a:solidFill>
                  <a:schemeClr val="bg1"/>
                </a:solidFill>
                <a:latin typeface="Segoe UI Semibold" panose="020B07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t-BR" altLang="pt-BR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15363" name="Título 2">
            <a:extLst>
              <a:ext uri="{FF2B5EF4-FFF2-40B4-BE49-F238E27FC236}">
                <a16:creationId xmlns:a16="http://schemas.microsoft.com/office/drawing/2014/main" id="{6881DBB5-1A5E-EBBD-6F46-977F76D023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89316" y="553203"/>
            <a:ext cx="9205993" cy="810649"/>
          </a:xfrm>
          <a:noFill/>
          <a:ln w="25400">
            <a:solidFill>
              <a:srgbClr val="193256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altLang="pt-BR" sz="24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Engenharia na BR-040 - trecho km 563 a 617</a:t>
            </a:r>
            <a:br>
              <a:rPr lang="pt-BR" alt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Composição do GT</a:t>
            </a:r>
            <a:b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alt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AB3E04D0-FDFC-7131-99F1-D7E770D83EDE}"/>
              </a:ext>
            </a:extLst>
          </p:cNvPr>
          <p:cNvSpPr txBox="1">
            <a:spLocks/>
          </p:cNvSpPr>
          <p:nvPr/>
        </p:nvSpPr>
        <p:spPr>
          <a:xfrm>
            <a:off x="347608" y="1583094"/>
            <a:ext cx="7680514" cy="18431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Membros Conselheiros </a:t>
            </a:r>
          </a:p>
          <a:p>
            <a:pPr marL="681228" indent="-571500" fontAlgn="auto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Celso de  Araújo Pinto Coelho ( Coordenador do GT)</a:t>
            </a:r>
          </a:p>
          <a:p>
            <a:pPr marL="681228" indent="-571500" fontAlgn="auto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José Eduardo Caetano ( Coord. Adjunto)</a:t>
            </a:r>
          </a:p>
          <a:p>
            <a:pPr marL="681228" indent="-571500" fontAlgn="auto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Maria Angélica Arantes de Aguiar Abreu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C35D4A72-584E-DD6D-53DA-CAD7C79A4A05}"/>
              </a:ext>
            </a:extLst>
          </p:cNvPr>
          <p:cNvSpPr txBox="1">
            <a:spLocks/>
          </p:cNvSpPr>
          <p:nvPr/>
        </p:nvSpPr>
        <p:spPr>
          <a:xfrm>
            <a:off x="347608" y="3426259"/>
            <a:ext cx="10103303" cy="29755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Membros Convidados</a:t>
            </a:r>
          </a:p>
          <a:p>
            <a:pPr marL="681228" indent="-571500" fontAlgn="auto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Francisco José Figueiredo </a:t>
            </a:r>
          </a:p>
          <a:p>
            <a:pPr marL="681228" indent="-571500" fontAlgn="auto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João Eustáquio Beraldo Teixeira</a:t>
            </a:r>
          </a:p>
          <a:p>
            <a:pPr marL="681228" indent="-571500" fontAlgn="auto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José Raposos Barbosa</a:t>
            </a:r>
          </a:p>
          <a:p>
            <a:pPr marL="681228" indent="-571500" fontAlgn="auto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Herzio Geraldo Bottrel Mansur</a:t>
            </a:r>
          </a:p>
          <a:p>
            <a:pPr marL="681228" indent="-571500" fontAlgn="auto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Marcelo Duarte e Silva</a:t>
            </a:r>
          </a:p>
          <a:p>
            <a:pPr marL="681228" indent="-571500" fontAlgn="auto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Mário Abdão Amui Jr.</a:t>
            </a:r>
          </a:p>
          <a:p>
            <a:pPr marL="681228" indent="-5715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t-BR" sz="44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818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1">
            <a:extLst>
              <a:ext uri="{FF2B5EF4-FFF2-40B4-BE49-F238E27FC236}">
                <a16:creationId xmlns:a16="http://schemas.microsoft.com/office/drawing/2014/main" id="{EA56941E-2E10-3802-DE9C-0DA012AE61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BA4827-CC8B-40DF-8CD3-01D58EB8F263}" type="slidenum">
              <a:rPr lang="pt-BR" altLang="pt-BR">
                <a:solidFill>
                  <a:schemeClr val="bg1"/>
                </a:solidFill>
                <a:latin typeface="Segoe UI Semibold" panose="020B07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pt-BR" altLang="pt-BR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17411" name="Título 2">
            <a:extLst>
              <a:ext uri="{FF2B5EF4-FFF2-40B4-BE49-F238E27FC236}">
                <a16:creationId xmlns:a16="http://schemas.microsoft.com/office/drawing/2014/main" id="{4852B883-2D24-2970-0938-9298D22119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04686" y="395515"/>
            <a:ext cx="9753600" cy="5188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altLang="pt-BR" sz="24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GT - Engenharia na BR-040 - trecho km 563 a 617</a:t>
            </a:r>
            <a:br>
              <a:rPr lang="pt-BR" altLang="pt-BR" sz="24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</a:br>
            <a:br>
              <a:rPr lang="pt-BR" altLang="pt-BR" sz="24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</a:b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PROGRAMAÇÃO SEMINÁRIO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465507"/>
              </p:ext>
            </p:extLst>
          </p:nvPr>
        </p:nvGraphicFramePr>
        <p:xfrm>
          <a:off x="899886" y="1944912"/>
          <a:ext cx="10537372" cy="2984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8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2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600"/>
                        </a:spcAft>
                      </a:pPr>
                      <a:endParaRPr lang="pt-BR" sz="1200" b="1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15:30-16:45 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400" b="1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Painel 2: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400" b="1" kern="1200" dirty="0">
                        <a:solidFill>
                          <a:schemeClr val="lt1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lt1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Proposições de Engenharia e Alternativas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Mediador GT BR040:               </a:t>
                      </a:r>
                      <a:r>
                        <a:rPr lang="pt-BR" sz="14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Eng. Mario Abdão e Eng.  Francisco Figueiredo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15:30 -16:00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Prefeitura de Itabirito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Possibilidades de Alternativas Viárias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Orlando  Amorim Caldeira – Engenheiro Civil/ Pref. Itabirito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5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16:00-16:15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Usuário/ Congonhas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expectativas de novas vias para transporte de carga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Sandoval de Souza Pinto - Morador Município de Congonhas /Diretor meio ambiente da Unaccon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5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16:15–16:30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Usuário/ Alphaville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Visão do usuário qto atendimento ao critério de segurança. viária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Katia Alice N. de Oliveira - Moradora Alphaville/ SOS BR040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6778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1">
            <a:extLst>
              <a:ext uri="{FF2B5EF4-FFF2-40B4-BE49-F238E27FC236}">
                <a16:creationId xmlns:a16="http://schemas.microsoft.com/office/drawing/2014/main" id="{EA56941E-2E10-3802-DE9C-0DA012AE61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BA4827-CC8B-40DF-8CD3-01D58EB8F263}" type="slidenum">
              <a:rPr lang="pt-BR" altLang="pt-BR">
                <a:solidFill>
                  <a:schemeClr val="bg1"/>
                </a:solidFill>
                <a:latin typeface="Segoe UI Semibold" panose="020B07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pt-BR" altLang="pt-BR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17411" name="Título 2">
            <a:extLst>
              <a:ext uri="{FF2B5EF4-FFF2-40B4-BE49-F238E27FC236}">
                <a16:creationId xmlns:a16="http://schemas.microsoft.com/office/drawing/2014/main" id="{4852B883-2D24-2970-0938-9298D22119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04686" y="395515"/>
            <a:ext cx="9753600" cy="5188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altLang="pt-BR" sz="24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GT - Engenharia na BR-040 - trecho km 563 a 617</a:t>
            </a:r>
            <a:br>
              <a:rPr lang="pt-BR" altLang="pt-BR" sz="24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</a:br>
            <a:br>
              <a:rPr lang="pt-BR" altLang="pt-BR" sz="2000" dirty="0"/>
            </a:b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PROGRAMAÇÃO SEMINÁRIO 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140442"/>
              </p:ext>
            </p:extLst>
          </p:nvPr>
        </p:nvGraphicFramePr>
        <p:xfrm>
          <a:off x="682173" y="1393369"/>
          <a:ext cx="10697028" cy="5435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6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3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65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923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 b="1" kern="1200" dirty="0">
                          <a:solidFill>
                            <a:schemeClr val="lt1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16:45-18:00</a:t>
                      </a:r>
                      <a:r>
                        <a:rPr lang="pt-BR" sz="1400" b="1" kern="1200" dirty="0">
                          <a:solidFill>
                            <a:schemeClr val="lt1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b="1" kern="1200" dirty="0">
                          <a:solidFill>
                            <a:schemeClr val="lt1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Painel 3: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 kern="1200" dirty="0">
                          <a:solidFill>
                            <a:schemeClr val="lt1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lt1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BR-040: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b="1" kern="1200" dirty="0">
                          <a:solidFill>
                            <a:schemeClr val="lt1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 um futuro promissor e seguro ?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 kern="1200" dirty="0">
                          <a:solidFill>
                            <a:schemeClr val="lt1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Mediador GT BR040: João Eustáquio Beraldo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79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16:45–17:00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DNIT – </a:t>
                      </a:r>
                      <a:r>
                        <a:rPr lang="pt-B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Depto Nacional  Infraest. Terrestre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BR-040 como indutor  de desenvolvimento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Ronan Lana Alves Moreira –            Analista do DNIT 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171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17:00-17:15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AMIG - </a:t>
                      </a:r>
                      <a:r>
                        <a:rPr lang="pt-B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Associação Municípios Mineradores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BR-040 como elemento  de fomento ao turismo, Comercio e Industria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Claudio Antonio de Souza </a:t>
                      </a:r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r>
                        <a:rPr lang="pt-B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Prefeito Município de  Congonha</a:t>
                      </a:r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586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17:15 -17:30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SETCEMG/ FETCEMG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escoamento da produção com preservação do meio ambiente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Luciano Medrado – Economista,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Consultor técnico empresas de Logística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177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17:30-17:45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USUÁRIO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Visão do usuário qto ao que se espera de uma rodovia interestadual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Cleidiane Ferreira Engenheira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Moradora de Congonhas, Presid. Assoc. Eng. Congonhas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602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17:45-18:00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Paróquia N. Sra. da Boa Viagem Itabirito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BR-040 e as comunidades não seu entorno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Padre Miguel A. Fiorillo –   Pároco da Paróquia N. Sra. da Boa Viagem de Itabirito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6778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Número de Slide 1">
            <a:extLst>
              <a:ext uri="{FF2B5EF4-FFF2-40B4-BE49-F238E27FC236}">
                <a16:creationId xmlns:a16="http://schemas.microsoft.com/office/drawing/2014/main" id="{93EABF2D-A79F-D0F3-DFD3-62B7A76981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21F63E-B985-4716-91C6-518E98BC3DC2}" type="slidenum">
              <a:rPr lang="pt-BR" altLang="pt-BR">
                <a:solidFill>
                  <a:schemeClr val="bg1"/>
                </a:solidFill>
                <a:latin typeface="Segoe UI Semibold" panose="020B07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pt-BR" altLang="pt-BR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19459" name="Título 2">
            <a:extLst>
              <a:ext uri="{FF2B5EF4-FFF2-40B4-BE49-F238E27FC236}">
                <a16:creationId xmlns:a16="http://schemas.microsoft.com/office/drawing/2014/main" id="{1EF72F7A-DA93-E6B3-5F7F-8C4AE959BB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4380" y="1882023"/>
            <a:ext cx="11089925" cy="35268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altLang="pt-BR" dirty="0">
                <a:solidFill>
                  <a:srgbClr val="0070C0"/>
                </a:solidFill>
                <a:latin typeface="Times New Roman" panose="02020603050405020304" pitchFamily="18" charset="0"/>
              </a:rPr>
              <a:t>-  </a:t>
            </a:r>
            <a:r>
              <a:rPr lang="pt-BR" altLang="pt-BR" sz="2800" b="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rPr>
              <a:t>Diante do exposto acima, consideramos que o GT “Engenharia na BR-040” alcançou, plenamente, os objetivos estipulados no seu Plano de Trabalho, aprovado pelo Plenário do Crea/MG. </a:t>
            </a:r>
            <a:br>
              <a:rPr lang="pt-BR" altLang="pt-BR" sz="2800" b="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rPr>
            </a:br>
            <a:br>
              <a:rPr lang="pt-BR" altLang="pt-BR" sz="2800" b="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rPr>
            </a:br>
            <a:r>
              <a:rPr lang="pt-BR" altLang="pt-BR" dirty="0">
                <a:solidFill>
                  <a:srgbClr val="0070C0"/>
                </a:solidFill>
                <a:latin typeface="Times New Roman" panose="02020603050405020304" pitchFamily="18" charset="0"/>
              </a:rPr>
              <a:t>-</a:t>
            </a:r>
            <a:r>
              <a:rPr lang="pt-BR" altLang="pt-BR" sz="2800" b="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rPr>
              <a:t> A execução das ações necessárias para sanar, efetivamente, os problemas de trânsito existentes naquele trecho da BR-040,  vai depender agora da evolução das sessões de mediação, ora em curso. </a:t>
            </a:r>
            <a:br>
              <a:rPr lang="pt-BR" altLang="pt-BR" sz="3200" b="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rPr>
            </a:br>
            <a:r>
              <a:rPr lang="pt-BR" altLang="pt-BR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9460" name="Título 2">
            <a:extLst>
              <a:ext uri="{FF2B5EF4-FFF2-40B4-BE49-F238E27FC236}">
                <a16:creationId xmlns:a16="http://schemas.microsoft.com/office/drawing/2014/main" id="{88ED2398-88B4-7F7C-9813-96FC30A99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" y="1188635"/>
            <a:ext cx="11012488" cy="56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2800" b="1" dirty="0">
                <a:solidFill>
                  <a:srgbClr val="004288"/>
                </a:solidFill>
                <a:latin typeface="Segoe UI Black" panose="020B0A02040204020203" pitchFamily="34" charset="0"/>
              </a:rPr>
              <a:t>Considerações Finais:</a:t>
            </a:r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6881DBB5-1A5E-EBBD-6F46-977F76D02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316" y="553204"/>
            <a:ext cx="8710047" cy="516180"/>
          </a:xfrm>
          <a:prstGeom prst="rect">
            <a:avLst/>
          </a:prstGeom>
          <a:noFill/>
          <a:ln w="25400">
            <a:solidFill>
              <a:srgbClr val="193256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4288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288"/>
                </a:solidFill>
                <a:latin typeface="Segoe UI Black" panose="020B0A02040204020203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288"/>
                </a:solidFill>
                <a:latin typeface="Segoe UI Black" panose="020B0A02040204020203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288"/>
                </a:solidFill>
                <a:latin typeface="Segoe UI Black" panose="020B0A02040204020203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288"/>
                </a:solidFill>
                <a:latin typeface="Segoe UI Black" panose="020B0A02040204020203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288"/>
                </a:solidFill>
                <a:latin typeface="Segoe UI Black" panose="020B0A02040204020203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288"/>
                </a:solidFill>
                <a:latin typeface="Segoe UI Black" panose="020B0A02040204020203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288"/>
                </a:solidFill>
                <a:latin typeface="Segoe UI Black" panose="020B0A02040204020203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288"/>
                </a:solidFill>
                <a:latin typeface="Segoe UI Black" panose="020B0A02040204020203" pitchFamily="34" charset="0"/>
              </a:defRPr>
            </a:lvl9pPr>
          </a:lstStyle>
          <a:p>
            <a:pPr algn="ctr" eaLnBrk="1" hangingPunct="1"/>
            <a:r>
              <a:rPr lang="pt-BR" altLang="pt-BR"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Engenharia na BR-040 - trecho km 563 a 617</a:t>
            </a:r>
            <a:br>
              <a:rPr lang="pt-BR" altLang="pt-BR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alt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Número de Slide 1">
            <a:extLst>
              <a:ext uri="{FF2B5EF4-FFF2-40B4-BE49-F238E27FC236}">
                <a16:creationId xmlns:a16="http://schemas.microsoft.com/office/drawing/2014/main" id="{93EABF2D-A79F-D0F3-DFD3-62B7A76981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21F63E-B985-4716-91C6-518E98BC3DC2}" type="slidenum">
              <a:rPr lang="pt-BR" altLang="pt-BR">
                <a:solidFill>
                  <a:schemeClr val="bg1"/>
                </a:solidFill>
                <a:latin typeface="Segoe UI Semibold" panose="020B07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pt-BR" altLang="pt-BR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19459" name="Título 2">
            <a:extLst>
              <a:ext uri="{FF2B5EF4-FFF2-40B4-BE49-F238E27FC236}">
                <a16:creationId xmlns:a16="http://schemas.microsoft.com/office/drawing/2014/main" id="{1EF72F7A-DA93-E6B3-5F7F-8C4AE959BB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29414" y="1215595"/>
            <a:ext cx="10229850" cy="49682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9538">
              <a:spcBef>
                <a:spcPts val="600"/>
              </a:spcBef>
              <a:spcAft>
                <a:spcPts val="600"/>
              </a:spcAft>
            </a:pPr>
            <a:r>
              <a:rPr lang="pt-BR" altLang="pt-B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Nossos agradecimentos especiais para :     </a:t>
            </a:r>
            <a:br>
              <a:rPr lang="pt-BR" altLang="pt-BR" sz="28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br>
              <a:rPr lang="pt-BR" altLang="pt-BR" sz="28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pt-BR" altLang="pt-BR" sz="32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Deus,       “porque sem Ele nada podemos fazer”  </a:t>
            </a:r>
            <a:r>
              <a:rPr lang="pt-BR" altLang="pt-BR" sz="3200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Jo</a:t>
            </a:r>
            <a:r>
              <a:rPr lang="pt-BR" altLang="pt-BR" sz="32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15:5</a:t>
            </a:r>
            <a:br>
              <a:rPr lang="pt-BR" altLang="pt-BR" sz="28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pt-BR" altLang="pt-B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                                                                                                     </a:t>
            </a:r>
            <a:r>
              <a:rPr lang="pt-BR" altLang="pt-BR" sz="28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- </a:t>
            </a:r>
            <a:r>
              <a:rPr lang="pt-BR" altLang="pt-BR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Eng. Marcos Gervásio – Presidente do Crea/MG </a:t>
            </a:r>
            <a:br>
              <a:rPr lang="pt-BR" altLang="pt-BR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altLang="pt-BR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Eng. Edílio Ramos Veloso – Chefe de Gabinete da Presidência do Crea/MG</a:t>
            </a:r>
            <a:br>
              <a:rPr lang="pt-BR" altLang="pt-BR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altLang="pt-BR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Eng.  Fernando Luiz de Almeida -  apoio técnico ao GT</a:t>
            </a:r>
            <a:br>
              <a:rPr lang="pt-BR" altLang="pt-BR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altLang="pt-BR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Eng. Fábio Rodrigo Silvério e Fonseca - apoio técnico ao  GT</a:t>
            </a:r>
            <a:br>
              <a:rPr lang="pt-BR" altLang="pt-BR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altLang="pt-BR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Luana e Fernando </a:t>
            </a:r>
            <a:r>
              <a:rPr lang="pt-BR" altLang="pt-BR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Inneco</a:t>
            </a:r>
            <a:r>
              <a:rPr lang="pt-BR" altLang="pt-BR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Gerência </a:t>
            </a:r>
            <a:r>
              <a:rPr lang="pt-BR" altLang="pt-BR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Comunicação do Crea/MG</a:t>
            </a:r>
            <a:br>
              <a:rPr lang="pt-BR" altLang="pt-BR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altLang="pt-BR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 a ajuda deles nossos objetivos não teriam sido cumpridos</a:t>
            </a:r>
            <a:br>
              <a:rPr lang="pt-BR" altLang="pt-BR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altLang="pt-BR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altLang="pt-BR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altLang="pt-BR" sz="28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pt-BR" altLang="pt-BR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6881DBB5-1A5E-EBBD-6F46-977F76D02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316" y="553204"/>
            <a:ext cx="8710047" cy="516180"/>
          </a:xfrm>
          <a:prstGeom prst="rect">
            <a:avLst/>
          </a:prstGeom>
          <a:noFill/>
          <a:ln w="25400">
            <a:solidFill>
              <a:srgbClr val="193256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4288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288"/>
                </a:solidFill>
                <a:latin typeface="Segoe UI Black" panose="020B0A02040204020203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288"/>
                </a:solidFill>
                <a:latin typeface="Segoe UI Black" panose="020B0A02040204020203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288"/>
                </a:solidFill>
                <a:latin typeface="Segoe UI Black" panose="020B0A02040204020203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288"/>
                </a:solidFill>
                <a:latin typeface="Segoe UI Black" panose="020B0A02040204020203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288"/>
                </a:solidFill>
                <a:latin typeface="Segoe UI Black" panose="020B0A02040204020203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288"/>
                </a:solidFill>
                <a:latin typeface="Segoe UI Black" panose="020B0A02040204020203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288"/>
                </a:solidFill>
                <a:latin typeface="Segoe UI Black" panose="020B0A02040204020203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288"/>
                </a:solidFill>
                <a:latin typeface="Segoe UI Black" panose="020B0A02040204020203" pitchFamily="34" charset="0"/>
              </a:defRPr>
            </a:lvl9pPr>
          </a:lstStyle>
          <a:p>
            <a:pPr algn="ctr" eaLnBrk="1" hangingPunct="1"/>
            <a:r>
              <a:rPr lang="pt-BR" altLang="pt-BR"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Engenharia na BR-040 - trecho km 563 a 617</a:t>
            </a:r>
            <a:br>
              <a:rPr lang="pt-BR" altLang="pt-BR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alt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087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Número de Slide 1">
            <a:extLst>
              <a:ext uri="{FF2B5EF4-FFF2-40B4-BE49-F238E27FC236}">
                <a16:creationId xmlns:a16="http://schemas.microsoft.com/office/drawing/2014/main" id="{709C8E16-5480-F77D-6046-940FA6558B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8769CE-209E-4515-A971-B8CC2CEC2339}" type="slidenum">
              <a:rPr lang="pt-BR" altLang="pt-BR">
                <a:solidFill>
                  <a:schemeClr val="bg1"/>
                </a:solidFill>
                <a:latin typeface="Segoe UI Semibold" panose="020B07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t-BR" altLang="pt-BR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25241"/>
              </p:ext>
            </p:extLst>
          </p:nvPr>
        </p:nvGraphicFramePr>
        <p:xfrm>
          <a:off x="395536" y="1170608"/>
          <a:ext cx="10964722" cy="55493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2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9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1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21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3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Condição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Nome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Capacitação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Funções no GT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933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effectLst/>
                        </a:rPr>
                        <a:t>Membros Conselheiros</a:t>
                      </a:r>
                      <a:endParaRPr lang="pt-BR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effectLst/>
                        </a:rPr>
                        <a:t>Celso de Araújo Pinto Coelho  Coordenador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Eng. Civil            Conselheiro  CEEC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Coordenação Geral / interação com Empresas e entidades Públicas/ Planejamento/ Mediação/  Relatório  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15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effectLst/>
                        </a:rPr>
                        <a:t> José  Eduardo  Caetano Correa Coord. Adjunto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Eng. Civil            Conselheiro  CEEC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Apoio à Coordenação e interação com empresas e entidades públicas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11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                                                                    Maria Angélica Arantes de Aguiar Abreu 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Eng. Civil            Conselheiro  CEEC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effectLst/>
                        </a:rPr>
                        <a:t>Coord. Seminário/ Relatório/  Interação empresas e entidades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224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200"/>
                        </a:spcBef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42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Membros            Convidados 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Herzio Geraldo Bottrel Mansur  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Eng. Civil e Bacharel em Direito/ Mediador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effectLst/>
                        </a:rPr>
                        <a:t>Coord. das interações e articulações com empresas e entidades públicas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/ Mediação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8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Francisco José Figueiredo.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Eng. Mecânico  e Prof. universitário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Mapa Rodoferroviário/ contato com Prefeituras  e universidade/ Relatório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4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João Eustáquio Beraldo Teixeira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Eng. Seg. Trabalho.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Coord. Seminário / Relatório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86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Marcelo Duarte e Silva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Eng. Mec. e Automotivo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Coord. Relatório/ Banco de dados/ Estatística e Gráficos  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211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Mário Abdão Amui Jr.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Eng. Civil/ Empresário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Mapa Rodoferroviário, contato c/Prefeituras / Relatório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7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José Raposo  Barbosa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Eng. Eletricista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Contatos/ Seminário/ Coord.  Relatório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ítulo 2">
            <a:extLst>
              <a:ext uri="{FF2B5EF4-FFF2-40B4-BE49-F238E27FC236}">
                <a16:creationId xmlns:a16="http://schemas.microsoft.com/office/drawing/2014/main" id="{6881DBB5-1A5E-EBBD-6F46-977F76D02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6324" y="351721"/>
            <a:ext cx="9205993" cy="810649"/>
          </a:xfrm>
          <a:prstGeom prst="rect">
            <a:avLst/>
          </a:prstGeom>
          <a:noFill/>
          <a:ln w="25400">
            <a:solidFill>
              <a:srgbClr val="193256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4288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288"/>
                </a:solidFill>
                <a:latin typeface="Segoe UI Black" panose="020B0A02040204020203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288"/>
                </a:solidFill>
                <a:latin typeface="Segoe UI Black" panose="020B0A02040204020203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288"/>
                </a:solidFill>
                <a:latin typeface="Segoe UI Black" panose="020B0A02040204020203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288"/>
                </a:solidFill>
                <a:latin typeface="Segoe UI Black" panose="020B0A02040204020203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288"/>
                </a:solidFill>
                <a:latin typeface="Segoe UI Black" panose="020B0A02040204020203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288"/>
                </a:solidFill>
                <a:latin typeface="Segoe UI Black" panose="020B0A02040204020203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288"/>
                </a:solidFill>
                <a:latin typeface="Segoe UI Black" panose="020B0A02040204020203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288"/>
                </a:solidFill>
                <a:latin typeface="Segoe UI Black" panose="020B0A02040204020203" pitchFamily="34" charset="0"/>
              </a:defRPr>
            </a:lvl9pPr>
          </a:lstStyle>
          <a:p>
            <a:pPr algn="ctr" eaLnBrk="1" hangingPunct="1"/>
            <a:r>
              <a:rPr lang="pt-BR" altLang="pt-BR" sz="24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Engenharia na BR-040 - trecho km 563 a 617</a:t>
            </a:r>
            <a:br>
              <a:rPr lang="pt-BR" alt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Composição do GT</a:t>
            </a:r>
            <a:b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alt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038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Número de Slide 1">
            <a:extLst>
              <a:ext uri="{FF2B5EF4-FFF2-40B4-BE49-F238E27FC236}">
                <a16:creationId xmlns:a16="http://schemas.microsoft.com/office/drawing/2014/main" id="{47D6CE5A-0D91-55A8-7170-6D3823848D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026FF0-E8A9-45A8-8357-AF59E872F349}" type="slidenum">
              <a:rPr lang="pt-BR" altLang="pt-BR">
                <a:solidFill>
                  <a:schemeClr val="bg1"/>
                </a:solidFill>
                <a:latin typeface="Segoe UI Semibold" panose="020B07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t-BR" altLang="pt-BR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6881DBB5-1A5E-EBBD-6F46-977F76D023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95584" y="429217"/>
            <a:ext cx="9205993" cy="810647"/>
          </a:xfrm>
          <a:noFill/>
          <a:ln w="25400">
            <a:solidFill>
              <a:srgbClr val="193256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altLang="pt-BR" sz="24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GT - Engenharia na BR-040 - trecho km 563 a 617                     </a:t>
            </a:r>
            <a:r>
              <a:rPr lang="pt-BR" altLang="pt-B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do GT (Plano de trabalho)</a:t>
            </a:r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955401"/>
              </p:ext>
            </p:extLst>
          </p:nvPr>
        </p:nvGraphicFramePr>
        <p:xfrm>
          <a:off x="1447430" y="2138767"/>
          <a:ext cx="9018292" cy="306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8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13039">
                <a:tc>
                  <a:txBody>
                    <a:bodyPr/>
                    <a:lstStyle/>
                    <a:p>
                      <a:pPr algn="just">
                        <a:lnSpc>
                          <a:spcPts val="3900"/>
                        </a:lnSpc>
                        <a:spcAft>
                          <a:spcPts val="600"/>
                        </a:spcAft>
                      </a:pPr>
                      <a:r>
                        <a:rPr lang="pt-BR" sz="2400" b="0" dirty="0">
                          <a:solidFill>
                            <a:schemeClr val="tx1"/>
                          </a:solidFill>
                        </a:rPr>
                        <a:t>Dar continuidade aos trabalhos desenvolvidos pelo GT Infraestrutura BR-040 de 2023,  buscando articular uma mediação entre as entidades e autoridades interessadas em otimizar as condições do trânsito de veículos naquele Trecho da BR- 040,  tendo como foco principal a  diminuição do número de sinistros e consequente </a:t>
                      </a:r>
                      <a:r>
                        <a:rPr lang="pt-BR" sz="2400" b="1" dirty="0">
                          <a:solidFill>
                            <a:schemeClr val="tx1"/>
                          </a:solidFill>
                        </a:rPr>
                        <a:t>PRESERVAÇÃO DE VIDAS</a:t>
                      </a:r>
                      <a:endParaRPr lang="pt-BR" altLang="pt-BR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447430" y="1521463"/>
            <a:ext cx="2574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/>
              <a:t>1) OBJETIVO GERAL</a:t>
            </a:r>
          </a:p>
        </p:txBody>
      </p:sp>
    </p:spTree>
    <p:extLst>
      <p:ext uri="{BB962C8B-B14F-4D97-AF65-F5344CB8AC3E}">
        <p14:creationId xmlns:p14="http://schemas.microsoft.com/office/powerpoint/2010/main" val="581321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Número de Slide 1">
            <a:extLst>
              <a:ext uri="{FF2B5EF4-FFF2-40B4-BE49-F238E27FC236}">
                <a16:creationId xmlns:a16="http://schemas.microsoft.com/office/drawing/2014/main" id="{47D6CE5A-0D91-55A8-7170-6D3823848D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026FF0-E8A9-45A8-8357-AF59E872F349}" type="slidenum">
              <a:rPr lang="pt-BR" altLang="pt-BR">
                <a:solidFill>
                  <a:schemeClr val="bg1"/>
                </a:solidFill>
                <a:latin typeface="Segoe UI Semibold" panose="020B07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t-BR" altLang="pt-BR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6881DBB5-1A5E-EBBD-6F46-977F76D023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95584" y="429217"/>
            <a:ext cx="9205993" cy="810647"/>
          </a:xfrm>
          <a:noFill/>
          <a:ln w="25400">
            <a:solidFill>
              <a:srgbClr val="193256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altLang="pt-BR" sz="24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GT - Engenharia na BR-040 - trecho km 563 a 617                     </a:t>
            </a:r>
            <a:r>
              <a:rPr lang="pt-BR" altLang="pt-B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do GT (Plano de trabalho)</a:t>
            </a:r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754686"/>
              </p:ext>
            </p:extLst>
          </p:nvPr>
        </p:nvGraphicFramePr>
        <p:xfrm>
          <a:off x="1472339" y="1598956"/>
          <a:ext cx="9018292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8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0449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0"/>
                        </a:spcBef>
                        <a:buFontTx/>
                        <a:buChar char="-"/>
                      </a:pPr>
                      <a:r>
                        <a:rPr lang="pt-BR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partir das questões levantadas e soluções pontuadas no Relatório de 2023, buscar uma interação com as entidades interessadas em resolver essas questões, </a:t>
                      </a:r>
                      <a:r>
                        <a:rPr lang="pt-BR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 viabilizar e agilizar a implantação das soluções 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FontTx/>
                        <a:buChar char="-"/>
                      </a:pPr>
                      <a:endParaRPr lang="pt-BR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447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t-BR" sz="2000" b="1" dirty="0"/>
                        <a:t>Promover articulação </a:t>
                      </a:r>
                      <a:r>
                        <a:rPr lang="pt-BR" sz="2000" dirty="0"/>
                        <a:t>entre as entidades, órgãos governamentais e empresas da região, buscando  trazer para o âmbito da Engenharia, as atividades de mediação que se fizerem necessárias. Criando condições favoráveis  para possibilitarem, na maior brevidade possível, uma </a:t>
                      </a:r>
                      <a:r>
                        <a:rPr lang="pt-BR" sz="2000" b="1" dirty="0"/>
                        <a:t>diminuição significativa na quantidade de sinistros</a:t>
                      </a:r>
                      <a:r>
                        <a:rPr lang="pt-BR" sz="2000" dirty="0"/>
                        <a:t> e consequente </a:t>
                      </a:r>
                      <a:r>
                        <a:rPr lang="pt-BR" sz="2000" b="1" dirty="0"/>
                        <a:t>preservação de vidas </a:t>
                      </a:r>
                      <a:r>
                        <a:rPr lang="pt-BR" sz="2000" dirty="0"/>
                        <a:t>o trecho em foco;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451">
                <a:tc>
                  <a:txBody>
                    <a:bodyPr/>
                    <a:lstStyle/>
                    <a:p>
                      <a:pPr marL="185738" marR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 </a:t>
                      </a:r>
                      <a:r>
                        <a:rPr lang="pt-BR" sz="2000" dirty="0"/>
                        <a:t>- Dar maior </a:t>
                      </a:r>
                      <a:r>
                        <a:rPr lang="pt-BR" sz="2000" b="1" dirty="0"/>
                        <a:t>conhecimento e publicidade às soluções de engenharia </a:t>
                      </a:r>
                      <a:r>
                        <a:rPr lang="pt-BR" sz="2000" dirty="0"/>
                        <a:t>propostas no Relatório - "Engenharia na BR 040 " emitido em 2023</a:t>
                      </a:r>
                      <a:endParaRPr lang="pt-BR" altLang="pt-BR" sz="20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186011" y="1336797"/>
            <a:ext cx="3097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2) </a:t>
            </a:r>
            <a:r>
              <a:rPr lang="pt-BR" b="1" dirty="0"/>
              <a:t>OBJETIVOS ESPECÍFICOS</a:t>
            </a:r>
          </a:p>
        </p:txBody>
      </p:sp>
    </p:spTree>
    <p:extLst>
      <p:ext uri="{BB962C8B-B14F-4D97-AF65-F5344CB8AC3E}">
        <p14:creationId xmlns:p14="http://schemas.microsoft.com/office/powerpoint/2010/main" val="905311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1">
            <a:extLst>
              <a:ext uri="{FF2B5EF4-FFF2-40B4-BE49-F238E27FC236}">
                <a16:creationId xmlns:a16="http://schemas.microsoft.com/office/drawing/2014/main" id="{EA56941E-2E10-3802-DE9C-0DA012AE61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BA4827-CC8B-40DF-8CD3-01D58EB8F263}" type="slidenum">
              <a:rPr lang="pt-BR" altLang="pt-BR">
                <a:solidFill>
                  <a:schemeClr val="bg1"/>
                </a:solidFill>
                <a:latin typeface="Segoe UI Semibold" panose="020B07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t-BR" altLang="pt-BR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6881DBB5-1A5E-EBBD-6F46-977F76D023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95584" y="429217"/>
            <a:ext cx="9205993" cy="578173"/>
          </a:xfrm>
          <a:noFill/>
          <a:ln w="25400">
            <a:solidFill>
              <a:srgbClr val="193256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1800"/>
              </a:spcBef>
              <a:spcAft>
                <a:spcPts val="1200"/>
              </a:spcAft>
            </a:pPr>
            <a:r>
              <a:rPr lang="pt-BR" altLang="pt-BR" sz="24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GT - Engenharia na BR-040 - trecho km 563 a 617 </a:t>
            </a:r>
            <a:br>
              <a:rPr lang="pt-BR" altLang="pt-BR" sz="24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</a:br>
            <a:br>
              <a:rPr lang="pt-BR" altLang="pt-BR" sz="24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</a:br>
            <a:r>
              <a:rPr lang="pt-BR" altLang="pt-BR" sz="24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                  </a:t>
            </a:r>
            <a:r>
              <a:rPr lang="pt-BR" altLang="pt-B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REALIZAÇÕES DO GT EM 2024</a:t>
            </a:r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66975"/>
              </p:ext>
            </p:extLst>
          </p:nvPr>
        </p:nvGraphicFramePr>
        <p:xfrm>
          <a:off x="1441343" y="1986881"/>
          <a:ext cx="9655444" cy="2941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5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600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Emissão do Plano de Trabalho do G.T.</a:t>
                      </a:r>
                    </a:p>
                  </a:txBody>
                  <a:tcPr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006">
                <a:tc>
                  <a:txBody>
                    <a:bodyPr/>
                    <a:lstStyle/>
                    <a:p>
                      <a:r>
                        <a:rPr lang="pt-BR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Emissão do Planejamento Estratégico e Cronograma de Atividades  do G.T.</a:t>
                      </a:r>
                    </a:p>
                  </a:txBody>
                  <a:tcPr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554">
                <a:tc>
                  <a:txBody>
                    <a:bodyPr/>
                    <a:lstStyle/>
                    <a:p>
                      <a:r>
                        <a:rPr lang="pt-BR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Aprovação do GT na PLENÁRIA do CREA-MG em  07/03/24</a:t>
                      </a:r>
                    </a:p>
                  </a:txBody>
                  <a:tcPr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7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Alinhamento com Presidente para trazer Medição para a CMA / Crea-MG </a:t>
                      </a:r>
                    </a:p>
                  </a:txBody>
                  <a:tcPr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Realização de 11 Reuniões Ordinárias do G.T.</a:t>
                      </a:r>
                    </a:p>
                  </a:txBody>
                  <a:tcPr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1">
            <a:extLst>
              <a:ext uri="{FF2B5EF4-FFF2-40B4-BE49-F238E27FC236}">
                <a16:creationId xmlns:a16="http://schemas.microsoft.com/office/drawing/2014/main" id="{EA56941E-2E10-3802-DE9C-0DA012AE61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BA4827-CC8B-40DF-8CD3-01D58EB8F263}" type="slidenum">
              <a:rPr lang="pt-BR" altLang="pt-BR">
                <a:solidFill>
                  <a:schemeClr val="bg1"/>
                </a:solidFill>
                <a:latin typeface="Segoe UI Semibold" panose="020B07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t-BR" altLang="pt-BR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6881DBB5-1A5E-EBBD-6F46-977F76D023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95584" y="429217"/>
            <a:ext cx="9205993" cy="810647"/>
          </a:xfrm>
          <a:noFill/>
          <a:ln w="25400">
            <a:solidFill>
              <a:srgbClr val="193256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altLang="pt-BR" sz="24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GT - Engenharia na BR-040 - trecho km 563 a 617                     </a:t>
            </a:r>
            <a:r>
              <a:rPr lang="pt-BR" altLang="pt-B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REALIZADAS PELO GT EM 2024</a:t>
            </a:r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671840"/>
              </p:ext>
            </p:extLst>
          </p:nvPr>
        </p:nvGraphicFramePr>
        <p:xfrm>
          <a:off x="1255363" y="1584702"/>
          <a:ext cx="9965410" cy="3801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65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811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Realização de 40 reuniões de interação com Entidades Públicas / Empresas Privadas / Usuários do trecho -,articulação da Mediação das questões da BR040, entre elas:  MPF/ PRF / ANTT/ DNIT / AMN/ AMIG / AMM/ IBRAM / DER/ LGA/ MINAP/ CSN/ GERDAU/ VALOUREC/ VALE/ VIA-040 / EPR / SINDIEXTRA/ FETRAMIG</a:t>
                      </a:r>
                    </a:p>
                  </a:txBody>
                  <a:tcPr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958">
                <a:tc>
                  <a:txBody>
                    <a:bodyPr/>
                    <a:lstStyle/>
                    <a:p>
                      <a:pPr eaLnBrk="1" fontAlgn="t" hangingPunct="1">
                        <a:spcAft>
                          <a:spcPts val="400"/>
                        </a:spcAft>
                      </a:pPr>
                      <a:r>
                        <a:rPr lang="pt-BR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Elaboração Regulamento Específico de Mediação em conjunto CMA / Crea-MG</a:t>
                      </a:r>
                    </a:p>
                  </a:txBody>
                  <a:tcPr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2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Efetivação das Reuniões de Mediação na CMA / Crea-MG, entre esses atores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8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Realização de SEMINÁRIO “BR-040 Riscos e Proposições de Engenharia</a:t>
                      </a:r>
                      <a:endParaRPr lang="pt-BR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145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6" y="941419"/>
            <a:ext cx="8928045" cy="4478716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920246" y="2570946"/>
            <a:ext cx="864048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endParaRPr lang="pt-BR" sz="2800" b="1" u="sng" dirty="0"/>
          </a:p>
          <a:p>
            <a:pPr algn="ctr">
              <a:spcBef>
                <a:spcPts val="1200"/>
              </a:spcBef>
            </a:pPr>
            <a:r>
              <a:rPr lang="pt-BR" sz="2800" b="1" u="sng" dirty="0"/>
              <a:t>PLANEJAMENTO ESTRATÉGICO                                        DAS ATIVIDADES DO GT</a:t>
            </a:r>
          </a:p>
          <a:p>
            <a:pPr algn="ctr">
              <a:spcBef>
                <a:spcPts val="1200"/>
              </a:spcBef>
            </a:pPr>
            <a:endParaRPr lang="pt-BR" sz="2800" b="1" u="sng" dirty="0"/>
          </a:p>
          <a:p>
            <a:pPr algn="ctr">
              <a:spcBef>
                <a:spcPts val="1200"/>
              </a:spcBef>
            </a:pPr>
            <a:endParaRPr lang="pt-BR" sz="2800" b="1" u="sng" dirty="0"/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6881DBB5-1A5E-EBBD-6F46-977F76D02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9244" y="1405611"/>
            <a:ext cx="8710047" cy="516180"/>
          </a:xfrm>
          <a:prstGeom prst="rect">
            <a:avLst/>
          </a:prstGeom>
          <a:noFill/>
          <a:ln w="254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4288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288"/>
                </a:solidFill>
                <a:latin typeface="Segoe UI Black" panose="020B0A02040204020203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288"/>
                </a:solidFill>
                <a:latin typeface="Segoe UI Black" panose="020B0A02040204020203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288"/>
                </a:solidFill>
                <a:latin typeface="Segoe UI Black" panose="020B0A02040204020203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288"/>
                </a:solidFill>
                <a:latin typeface="Segoe UI Black" panose="020B0A02040204020203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288"/>
                </a:solidFill>
                <a:latin typeface="Segoe UI Black" panose="020B0A02040204020203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288"/>
                </a:solidFill>
                <a:latin typeface="Segoe UI Black" panose="020B0A02040204020203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288"/>
                </a:solidFill>
                <a:latin typeface="Segoe UI Black" panose="020B0A02040204020203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4288"/>
                </a:solidFill>
                <a:latin typeface="Segoe UI Black" panose="020B0A02040204020203" pitchFamily="34" charset="0"/>
              </a:defRPr>
            </a:lvl9pPr>
          </a:lstStyle>
          <a:p>
            <a:pPr algn="ctr" eaLnBrk="1" hangingPunct="1"/>
            <a:r>
              <a:rPr lang="pt-BR" altLang="pt-BR" sz="24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Engenharia na BR-040 - trecho km 563 a 617</a:t>
            </a:r>
            <a:br>
              <a:rPr lang="pt-BR" alt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alt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2377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Vermelho L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Institucional Crea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569743_TF34126823.potx" id="{3AC83EE7-A9E2-495C-96AE-2A1AB7530972}" vid="{064D7A1E-16EB-4292-AE16-30C55E8A9D7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em blocos, clássica e arrojada</Template>
  <TotalTime>5570</TotalTime>
  <Words>1794</Words>
  <Application>Microsoft Office PowerPoint</Application>
  <PresentationFormat>Widescreen</PresentationFormat>
  <Paragraphs>249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2" baseType="lpstr">
      <vt:lpstr>Arial</vt:lpstr>
      <vt:lpstr>Calibri</vt:lpstr>
      <vt:lpstr>Segoe UI</vt:lpstr>
      <vt:lpstr>Segoe UI Black</vt:lpstr>
      <vt:lpstr>Segoe UI Semibold</vt:lpstr>
      <vt:lpstr>Times New Roman</vt:lpstr>
      <vt:lpstr>Verdana</vt:lpstr>
      <vt:lpstr>Wingdings</vt:lpstr>
      <vt:lpstr>Tema do Office</vt:lpstr>
      <vt:lpstr>Apresentação do PowerPoint</vt:lpstr>
      <vt:lpstr>Apresentação do PowerPoint</vt:lpstr>
      <vt:lpstr>Engenharia na BR-040 - trecho km 563 a 617 Composição do GT </vt:lpstr>
      <vt:lpstr>Apresentação do PowerPoint</vt:lpstr>
      <vt:lpstr>GT - Engenharia na BR-040 - trecho km 563 a 617                     Objetivos do GT (Plano de trabalho)</vt:lpstr>
      <vt:lpstr>GT - Engenharia na BR-040 - trecho km 563 a 617                     Objetivos do GT (Plano de trabalho)</vt:lpstr>
      <vt:lpstr>GT - Engenharia na BR-040 - trecho km 563 a 617                      PRINCIPAIS REALIZAÇÕES DO GT EM 2024</vt:lpstr>
      <vt:lpstr>GT - Engenharia na BR-040 - trecho km 563 a 617                     ATIVIDADES REALIZADAS PELO GT EM 2024</vt:lpstr>
      <vt:lpstr>Apresentação do PowerPoint</vt:lpstr>
      <vt:lpstr>GT - Engenharia na BR-040 - trecho km 563 a 617                     PLANEJAMENTO ESTRATÉGICO</vt:lpstr>
      <vt:lpstr>GT - Engenharia na BR-040 - trecho km 563 a 617                     PLANEJAMENTO ESTRATÉGICO</vt:lpstr>
      <vt:lpstr>GT - Engenharia na BR-040 - trecho km 563 a 617 Pl. Estratégico - CRONOGRAMA</vt:lpstr>
      <vt:lpstr>GT - Engenharia na BR-040 - trecho km 563 a 617 CRONOGRAMA</vt:lpstr>
      <vt:lpstr>GT - Engenharia na BR-040 - trecho km 563 a 617 CRONOGRAMA  </vt:lpstr>
      <vt:lpstr>GT - Engenharia na BR-040 - trecho km 563 a 617  </vt:lpstr>
      <vt:lpstr>GT - Engenharia na BR-040 - trecho km 563 a 617  </vt:lpstr>
      <vt:lpstr>GT - Engenharia na BR-040 - trecho km 563 a 617  PRINCIPAIS “NÃO CONFORMIDADES”  </vt:lpstr>
      <vt:lpstr>GT - Engenharia na BR-040 - trecho km 563 a 617  PRINCIPAIS “NÃO CONFORMIDADES</vt:lpstr>
      <vt:lpstr>GT - Engenharia na BR-040 - trecho km 563 a 617   </vt:lpstr>
      <vt:lpstr>GT - Engenharia na BR-040 - trecho km 563 a 617 </vt:lpstr>
      <vt:lpstr>GT - Engenharia na BR-040 - trecho km 563 a 617 </vt:lpstr>
      <vt:lpstr>GT - Engenharia na BR-040 - trecho km 563 a 617  </vt:lpstr>
      <vt:lpstr>GT - Engenharia na BR-040 - trecho km 563 a 617  </vt:lpstr>
      <vt:lpstr>GT - Engenharia na BR-040 - trecho km 563 a 617   </vt:lpstr>
      <vt:lpstr>GT - Engenharia na BR-040 - trecho km 563 a 617 </vt:lpstr>
      <vt:lpstr>Apresentação do PowerPoint</vt:lpstr>
      <vt:lpstr>GT - Engenharia na BR-040 - trecho km 563 a 617 MAPA RODOFERROVIARIO DE POSSIBILIDADES VIÁRIAS </vt:lpstr>
      <vt:lpstr>Engenharia na BR-040 - trecho km 563 a 617 </vt:lpstr>
      <vt:lpstr>GT - Engenharia na BR-040 - trecho km 563 a 617  PROGRAMAÇÃO SEMINÁRIO </vt:lpstr>
      <vt:lpstr>GT - Engenharia na BR-040 - trecho km 563 a 617  PROGRAMAÇÃO SEMINÁRIO </vt:lpstr>
      <vt:lpstr>GT - Engenharia na BR-040 - trecho km 563 a 617  PROGRAMAÇÃO SEMINÁRIO </vt:lpstr>
      <vt:lpstr>-  Diante do exposto acima, consideramos que o GT “Engenharia na BR-040” alcançou, plenamente, os objetivos estipulados no seu Plano de Trabalho, aprovado pelo Plenário do Crea/MG.   - A execução das ações necessárias para sanar, efetivamente, os problemas de trânsito existentes naquele trecho da BR-040,  vai depender agora da evolução das sessões de mediação, ora em curso.   </vt:lpstr>
      <vt:lpstr>Nossos agradecimentos especiais para :       Deus,       “porque sem Ele nada podemos fazer”  Jo 15:5                                                                                                                       - Eng. Marcos Gervásio – Presidente do Crea/MG   - Eng. Edílio Ramos Veloso – Chefe de Gabinete da Presidência do Crea/MG  - Eng.  Fernando Luiz de Almeida -  apoio técnico ao GT  - Eng. Fábio Rodrigo Silvério e Fonseca - apoio técnico ao  GT  - Luana e Fernando Inneco da Gerência de Comunicação do Crea/MG  Sem a ajuda deles nossos objetivos não teriam sido cumpridos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Insira o título da apresentação aqui</dc:title>
  <dc:creator>Daniel Renna Pereira - Divisão de Comunicação e Publicidade</dc:creator>
  <cp:lastModifiedBy>Débora Sarmento de Carvalho - Setor de Comunicação Institucional</cp:lastModifiedBy>
  <cp:revision>158</cp:revision>
  <dcterms:created xsi:type="dcterms:W3CDTF">2022-04-27T17:09:57Z</dcterms:created>
  <dcterms:modified xsi:type="dcterms:W3CDTF">2024-12-18T17:40:04Z</dcterms:modified>
</cp:coreProperties>
</file>