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A59E3CAB-C83A-3CDF-A6FF-1365DEB4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F3A89EBD-C34F-5449-D8E8-1839CC0E65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683FC108-DC81-FFDD-F85B-1E9DE72AE7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006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E70E5F8B-7EB2-F06D-8CDB-6DCA2938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a6d401ee3_0_28:notes">
            <a:extLst>
              <a:ext uri="{FF2B5EF4-FFF2-40B4-BE49-F238E27FC236}">
                <a16:creationId xmlns:a16="http://schemas.microsoft.com/office/drawing/2014/main" id="{6563DE85-8EE1-0C24-A414-1EE9F6B848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1a6d401ee3_0_28:notes">
            <a:extLst>
              <a:ext uri="{FF2B5EF4-FFF2-40B4-BE49-F238E27FC236}">
                <a16:creationId xmlns:a16="http://schemas.microsoft.com/office/drawing/2014/main" id="{CE512DE8-856D-0402-5452-C5F42443DE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01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0420C319-1A0B-4DBA-977F-E37E812BC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52D33051-8DD6-5102-7236-491CAE6A89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55119CC7-DA0E-EE6A-A472-5B41C40E4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12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BD5F34AA-8C4C-E83E-6305-989E0BD3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5C86DF2A-0BF2-9052-B526-FBEC8D9A7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87DC4C91-C760-1C1C-A917-049982E30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120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D82C67F1-E4B4-4CB4-3C7B-D5441B25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143A31A0-506E-F0F6-CA85-3A0CC91AE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549DBE4C-BEBB-851C-6782-5632235F84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813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8BE352FD-9B27-F125-0B18-4FC70735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6F90EBC5-92EB-3881-21BA-CDE998F274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3AA7A4C1-7EDC-664D-B10D-D9FE86854C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453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E80D5AA7-C231-CBD3-4F0C-E7093BEDE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72065651-615C-B375-2197-B993A21191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FE786078-8FB8-0432-C0B6-3B99FFEA76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84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D6CC5AC6-CC64-352C-315B-5D7B9EAF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A5823892-9EE9-5DB8-3EAA-5A4E7975B8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EDAA8659-957F-D144-F5BE-E60944211D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51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3B096692-D878-012D-E0C5-7DDE10CE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>
            <a:extLst>
              <a:ext uri="{FF2B5EF4-FFF2-40B4-BE49-F238E27FC236}">
                <a16:creationId xmlns:a16="http://schemas.microsoft.com/office/drawing/2014/main" id="{9A5BB6BE-46CA-73AA-BE4C-6183499E3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5C21DAAC-D5C1-FDD7-5711-CEC409EFA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3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a6d401ee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1a6d401ee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a6d401ee3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1a6d401ee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CF0F1165-8BAD-4001-2416-FE6A3DF3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CA2FED5F-5721-273D-2A5D-F8C8621682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98A16B94-D3CF-8000-DD44-65107F5EF7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8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CD815797-04AD-746A-565D-7A47F18D1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1D5254B7-9199-9E4E-2D95-884B99991A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EAA09224-6116-3FAF-4FD5-66E81CD72A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804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CF2BEB27-0E35-5713-8B97-267A8E65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6d401ee3_0_38:notes">
            <a:extLst>
              <a:ext uri="{FF2B5EF4-FFF2-40B4-BE49-F238E27FC236}">
                <a16:creationId xmlns:a16="http://schemas.microsoft.com/office/drawing/2014/main" id="{722C8796-5028-6E07-A8E4-C4C0D0091B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1a6d401ee3_0_38:notes">
            <a:extLst>
              <a:ext uri="{FF2B5EF4-FFF2-40B4-BE49-F238E27FC236}">
                <a16:creationId xmlns:a16="http://schemas.microsoft.com/office/drawing/2014/main" id="{394591F7-61D7-383E-8871-CB0ED7B900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85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ado">
  <p:cSld name="2_Layout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91E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603526A-39F2-6BAE-185D-1DA794169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165350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35500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186592"/>
            <a:ext cx="10515600" cy="4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B512"/>
              </a:buClr>
              <a:buSzPts val="3200"/>
              <a:buFont typeface="Quattrocento Sans"/>
              <a:buNone/>
              <a:defRPr sz="3200" b="1" i="0" u="none" strike="noStrike" cap="none">
                <a:solidFill>
                  <a:srgbClr val="FAB51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3830877"/>
            <a:ext cx="9478963" cy="4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 b="0" i="0" u="none" strike="noStrike" cap="none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584462"/>
            <a:ext cx="9478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88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2165350"/>
            <a:ext cx="9478963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ado">
  <p:cSld name="4_Layout Personalizad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88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2492099"/>
            <a:ext cx="9478963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838200" y="1760538"/>
            <a:ext cx="9478963" cy="4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ado">
  <p:cSld name="5_Layout Personalizad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835952" y="0"/>
            <a:ext cx="1819372" cy="282804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2281287" y="2083297"/>
            <a:ext cx="654220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Evitar textos muito grandes em uma só página. É melhor desmembrar a página para que todos possam conseguir visualizar seu conteúdo. Sugestão corpo entre 20 e 26. Negritar palavras-chave. </a:t>
            </a:r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88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Personalizado">
  <p:cSld name="9_Layout Personaliza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4835952" y="0"/>
            <a:ext cx="1819372" cy="282804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2281287" y="2428554"/>
            <a:ext cx="654220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Evitar textos muito grandes em uma só página. É melhor desmembrar a página para que todos possam conseguir visualizar seu conteúdo. Sugestão corpo entre 20 e 26. Negritar palavras-chave. </a:t>
            </a: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88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8200" y="1760538"/>
            <a:ext cx="10515600" cy="4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Layout Personalizado">
  <p:cSld name="7_Layout Personaliza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6793961" y="0"/>
            <a:ext cx="2340100" cy="337930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0" y="1027779"/>
            <a:ext cx="5129213" cy="4279769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5788058" y="1085187"/>
            <a:ext cx="3959624" cy="167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88"/>
              </a:buClr>
              <a:buSzPts val="3200"/>
              <a:buFont typeface="Quattrocento Sans"/>
              <a:buNone/>
              <a:defRPr sz="3200" b="1" i="0" u="none" strike="noStrike" cap="none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5788059" y="2813713"/>
            <a:ext cx="5132984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Layout Personalizado">
  <p:cSld name="8_Layout Personalizad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7015244" y="0"/>
            <a:ext cx="5176860" cy="3852802"/>
          </a:xfrm>
          <a:custGeom>
            <a:avLst/>
            <a:gdLst/>
            <a:ahLst/>
            <a:cxnLst/>
            <a:rect l="l" t="t" r="r" b="b"/>
            <a:pathLst>
              <a:path w="5176860" h="3852802" extrusionOk="0">
                <a:moveTo>
                  <a:pt x="5176756" y="0"/>
                </a:moveTo>
                <a:lnTo>
                  <a:pt x="5176756" y="3649207"/>
                </a:lnTo>
                <a:cubicBezTo>
                  <a:pt x="4025815" y="4151061"/>
                  <a:pt x="2240771" y="3655914"/>
                  <a:pt x="1820132" y="2916599"/>
                </a:cubicBezTo>
                <a:cubicBezTo>
                  <a:pt x="1336826" y="2067147"/>
                  <a:pt x="1175759" y="2323471"/>
                  <a:pt x="436235" y="1642526"/>
                </a:cubicBezTo>
                <a:cubicBezTo>
                  <a:pt x="-96008" y="1152514"/>
                  <a:pt x="-25273" y="389411"/>
                  <a:pt x="56256" y="0"/>
                </a:cubicBezTo>
                <a:lnTo>
                  <a:pt x="5176861" y="0"/>
                </a:lnTo>
                <a:close/>
              </a:path>
            </a:pathLst>
          </a:custGeom>
          <a:solidFill>
            <a:srgbClr val="50AE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6998870" y="0"/>
            <a:ext cx="5265464" cy="391026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/>
          <p:nvPr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88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838200" y="2009020"/>
            <a:ext cx="6397487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ado">
  <p:cSld name="3_Layout Personalizad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2724347" y="0"/>
            <a:ext cx="4815140" cy="5555411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30000">
                <a:solidFill>
                  <a:srgbClr val="0042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WWW.CREA-MG.ORG.BR</a:t>
            </a:r>
            <a:endParaRPr sz="1600">
              <a:solidFill>
                <a:srgbClr val="0042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072" y="6061665"/>
            <a:ext cx="1599290" cy="46919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3150079" y="584462"/>
            <a:ext cx="39925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256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19325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210465" y="3493697"/>
            <a:ext cx="3405996" cy="185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0" y="0"/>
            <a:ext cx="2724150" cy="27241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7713453" y="3493697"/>
            <a:ext cx="3233468" cy="206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D3D3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1371599" y="309521"/>
            <a:ext cx="10820401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Seminário de Apresentação dos </a:t>
            </a:r>
            <a:endParaRPr dirty="0"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Grupos de Trabalho do CREA-MG</a:t>
            </a:r>
            <a:endParaRPr sz="40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C3E4C9FB-3F0F-C0A7-6819-92F344EDF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5FE73683-79F3-D8BB-7582-1D4F6C4224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0BADD443-3E0B-60AE-D51F-F1F0604F6ADA}"/>
              </a:ext>
            </a:extLst>
          </p:cNvPr>
          <p:cNvSpPr txBox="1"/>
          <p:nvPr/>
        </p:nvSpPr>
        <p:spPr>
          <a:xfrm>
            <a:off x="599441" y="1732075"/>
            <a:ext cx="10758258" cy="7386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Visita técnica a Juiz de Fora - Cidade Árvore do Mundo: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587B7DF0-6103-6020-455D-28855F468FEE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Desenvolvimento das atividades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8" name="Google Shape;169;p22">
            <a:extLst>
              <a:ext uri="{FF2B5EF4-FFF2-40B4-BE49-F238E27FC236}">
                <a16:creationId xmlns:a16="http://schemas.microsoft.com/office/drawing/2014/main" id="{3D203410-41A8-FF39-1554-C18CDB8EC0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687" y="2570479"/>
            <a:ext cx="2209799" cy="29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1;p22">
            <a:extLst>
              <a:ext uri="{FF2B5EF4-FFF2-40B4-BE49-F238E27FC236}">
                <a16:creationId xmlns:a16="http://schemas.microsoft.com/office/drawing/2014/main" id="{795D84C1-668F-5365-DB5C-0C0F676193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51" y="2578824"/>
            <a:ext cx="2209799" cy="29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72A250B7-6CF7-700F-261A-65EFBEF26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305" y="2570478"/>
            <a:ext cx="3951996" cy="2946399"/>
          </a:xfrm>
          <a:prstGeom prst="rect">
            <a:avLst/>
          </a:prstGeom>
        </p:spPr>
      </p:pic>
      <p:pic>
        <p:nvPicPr>
          <p:cNvPr id="17" name="Imagem 16" descr="Pessoas sentadas ao redor de uma cerca&#10;&#10;Descrição gerada automaticamente com confiança baixa">
            <a:extLst>
              <a:ext uri="{FF2B5EF4-FFF2-40B4-BE49-F238E27FC236}">
                <a16:creationId xmlns:a16="http://schemas.microsoft.com/office/drawing/2014/main" id="{DDD23672-2429-F905-E6A7-2F20D7421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069" y="2570480"/>
            <a:ext cx="2209799" cy="2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B673BB19-3E69-D244-843C-6799A06A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B7EBDA15-7C51-837A-C82E-23371D249A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9915B005-BD16-DCB1-24CA-CA721A806C1B}"/>
              </a:ext>
            </a:extLst>
          </p:cNvPr>
          <p:cNvSpPr txBox="1"/>
          <p:nvPr/>
        </p:nvSpPr>
        <p:spPr>
          <a:xfrm>
            <a:off x="599441" y="2016555"/>
            <a:ext cx="10758258" cy="36932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Termo de Referência para orientação do Plano Municipal de Arborização Urbana;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</a:pP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Elaboração de Cartilha de orientação sobre Arborização Urbana;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</a:pP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Workshop de Arborização Urbana.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23E0AA93-96CC-5739-1A85-4D598C788E37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Desenvolvimento das atividades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3" name="Google Shape;211;p27">
            <a:extLst>
              <a:ext uri="{FF2B5EF4-FFF2-40B4-BE49-F238E27FC236}">
                <a16:creationId xmlns:a16="http://schemas.microsoft.com/office/drawing/2014/main" id="{7A5C6D25-68D5-32F3-AA1E-25486670AE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95" t="10081" r="8682" b="43487"/>
          <a:stretch/>
        </p:blipFill>
        <p:spPr>
          <a:xfrm>
            <a:off x="8818180" y="4438081"/>
            <a:ext cx="2364828" cy="1271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55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D5754F46-3C86-19E8-F01B-316C4E3B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>
            <a:extLst>
              <a:ext uri="{FF2B5EF4-FFF2-40B4-BE49-F238E27FC236}">
                <a16:creationId xmlns:a16="http://schemas.microsoft.com/office/drawing/2014/main" id="{762E3ACD-3313-34A3-A677-F6D15579DD24}"/>
              </a:ext>
            </a:extLst>
          </p:cNvPr>
          <p:cNvSpPr txBox="1"/>
          <p:nvPr/>
        </p:nvSpPr>
        <p:spPr>
          <a:xfrm>
            <a:off x="294640" y="3005400"/>
            <a:ext cx="1160272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 CIDADES ARBORIZADAS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endParaRPr lang="pt-BR" sz="1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r>
              <a:rPr lang="pt-BR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PRODUTOS</a:t>
            </a:r>
            <a:endParaRPr lang="pt-BR" sz="6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858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03D9DF4C-FF69-5068-5409-6FC2520C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27DD2E91-B079-4EA0-C06A-70EAC20AA5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D1D0B8FD-F8C8-09CA-C2FC-A4046B94CA16}"/>
              </a:ext>
            </a:extLst>
          </p:cNvPr>
          <p:cNvSpPr txBox="1"/>
          <p:nvPr/>
        </p:nvSpPr>
        <p:spPr>
          <a:xfrm>
            <a:off x="599441" y="1874315"/>
            <a:ext cx="4063999" cy="15696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Artigo publicado no Hoje em Dia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FCCBCAB7-BD79-4B79-3032-752B57F36325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Produto do Grupo de Trabalho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2" name="Google Shape;184;p24">
            <a:extLst>
              <a:ext uri="{FF2B5EF4-FFF2-40B4-BE49-F238E27FC236}">
                <a16:creationId xmlns:a16="http://schemas.microsoft.com/office/drawing/2014/main" id="{4F353522-3383-4167-2D17-623C7AA2A0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8560" y="1744224"/>
            <a:ext cx="6277699" cy="4290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5;p24">
            <a:extLst>
              <a:ext uri="{FF2B5EF4-FFF2-40B4-BE49-F238E27FC236}">
                <a16:creationId xmlns:a16="http://schemas.microsoft.com/office/drawing/2014/main" id="{545DDDCD-ADF2-3C2B-DD85-7F6275E9034B}"/>
              </a:ext>
            </a:extLst>
          </p:cNvPr>
          <p:cNvSpPr txBox="1"/>
          <p:nvPr/>
        </p:nvSpPr>
        <p:spPr>
          <a:xfrm>
            <a:off x="599441" y="3746349"/>
            <a:ext cx="438911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https://www.hojeemdia.com.br/opiniao/opiniao/plano-de-arborizac-o-urbana-e-necessidade-para-municipios-1.1018943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3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FE6A813C-CE03-FFB0-A0FE-B52B429D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D0E9B7EC-4203-19B1-FB59-7F333B859F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3B1B8C1E-3EDD-A1A4-FDF7-3C44B302C432}"/>
              </a:ext>
            </a:extLst>
          </p:cNvPr>
          <p:cNvSpPr txBox="1"/>
          <p:nvPr/>
        </p:nvSpPr>
        <p:spPr>
          <a:xfrm>
            <a:off x="599441" y="1874315"/>
            <a:ext cx="5791199" cy="255450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Artigo publicado na Revista Vértice: Arborização urbana entra em pauta no Legislativo 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ineiro.</a:t>
            </a:r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B0FBA23-5381-92A0-ED3D-1DEF03217DCC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Produto do Grupo de Trabalho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sp>
        <p:nvSpPr>
          <p:cNvPr id="3" name="Google Shape;185;p24">
            <a:extLst>
              <a:ext uri="{FF2B5EF4-FFF2-40B4-BE49-F238E27FC236}">
                <a16:creationId xmlns:a16="http://schemas.microsoft.com/office/drawing/2014/main" id="{AD79EAD4-AD46-446C-4FA7-56A4DB9E94E1}"/>
              </a:ext>
            </a:extLst>
          </p:cNvPr>
          <p:cNvSpPr txBox="1"/>
          <p:nvPr/>
        </p:nvSpPr>
        <p:spPr>
          <a:xfrm>
            <a:off x="843283" y="4622800"/>
            <a:ext cx="567943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https://www.crea-mg.org.br/assessoria-imprensa/release/arborizacao-urbana-entra-em-pauta-no-legislativo-mineiro#:~:text=Al%C3%A9m%20da%20proposta%20estadual%2C%20a,de%20Informa%C3%A7%C3%B5es%20sobre%20Arboriza%C3%A7%C3%A3o%20Urbana</a:t>
            </a:r>
            <a:endParaRPr lang="pt-BR" dirty="0"/>
          </a:p>
        </p:txBody>
      </p:sp>
      <p:pic>
        <p:nvPicPr>
          <p:cNvPr id="6" name="Google Shape;193;p25">
            <a:extLst>
              <a:ext uri="{FF2B5EF4-FFF2-40B4-BE49-F238E27FC236}">
                <a16:creationId xmlns:a16="http://schemas.microsoft.com/office/drawing/2014/main" id="{F5D07C32-A787-920C-70CC-6C7AE5ABDF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759" y="1760340"/>
            <a:ext cx="4803140" cy="412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64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D661A7F5-5E5A-A9B0-5D88-75453F507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E4090598-7A47-1680-2B8F-99459E4D83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EFB584D5-4A24-C326-299D-36765EC1DFB2}"/>
              </a:ext>
            </a:extLst>
          </p:cNvPr>
          <p:cNvSpPr txBox="1"/>
          <p:nvPr/>
        </p:nvSpPr>
        <p:spPr>
          <a:xfrm>
            <a:off x="599441" y="1732075"/>
            <a:ext cx="10546079" cy="15696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PODCAST: SAIBA O IMPACTO DA ARBORIZAÇÃO NO FUTURO SUSTENTÁVEL DAS CIDADES.</a:t>
            </a:r>
          </a:p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7CA2448B-1DDC-3F4A-F1F5-E03A9A43A2D9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Produto do Grupo de Trabalho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22419"/>
          <a:stretch/>
        </p:blipFill>
        <p:spPr>
          <a:xfrm>
            <a:off x="1947737" y="3000577"/>
            <a:ext cx="7849485" cy="258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3;p26">
            <a:extLst>
              <a:ext uri="{FF2B5EF4-FFF2-40B4-BE49-F238E27FC236}">
                <a16:creationId xmlns:a16="http://schemas.microsoft.com/office/drawing/2014/main" id="{5CB1BC94-147C-3BD7-B3AD-FE46EFA72992}"/>
              </a:ext>
            </a:extLst>
          </p:cNvPr>
          <p:cNvSpPr txBox="1"/>
          <p:nvPr/>
        </p:nvSpPr>
        <p:spPr>
          <a:xfrm>
            <a:off x="1947737" y="5675324"/>
            <a:ext cx="7849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https://open.spotify.com/episode/1KBKSiWsc4T8JTNgzEJOnY?si=7180305957284822&amp;nd=1&amp;dlsi=8b14ecfc4a1f4993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0850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172D62FC-E494-A3F5-0848-3352FCFB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788DA43A-040E-3649-AE1B-DBB3792B37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EC23AB06-E039-BA2C-3C1C-14BBE0098CBD}"/>
              </a:ext>
            </a:extLst>
          </p:cNvPr>
          <p:cNvSpPr txBox="1"/>
          <p:nvPr/>
        </p:nvSpPr>
        <p:spPr>
          <a:xfrm>
            <a:off x="599441" y="1732075"/>
            <a:ext cx="10546079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WORKSHOP ARBORIZAÇÃO URBANA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B8E8D2FE-2549-EEFF-FC46-B12AB4D0150A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Produto do Grupo de Trabalho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3" name="Google Shape;211;p27">
            <a:extLst>
              <a:ext uri="{FF2B5EF4-FFF2-40B4-BE49-F238E27FC236}">
                <a16:creationId xmlns:a16="http://schemas.microsoft.com/office/drawing/2014/main" id="{CA8276A7-CC32-1D16-DD89-E37BA98CA1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38" y="2476984"/>
            <a:ext cx="2733039" cy="360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2;p27">
            <a:extLst>
              <a:ext uri="{FF2B5EF4-FFF2-40B4-BE49-F238E27FC236}">
                <a16:creationId xmlns:a16="http://schemas.microsoft.com/office/drawing/2014/main" id="{78F756F6-CB4E-4854-535E-70FDD99879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3486" r="13029" b="30276"/>
          <a:stretch/>
        </p:blipFill>
        <p:spPr>
          <a:xfrm>
            <a:off x="3856246" y="2476984"/>
            <a:ext cx="5028186" cy="36036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3;p27">
            <a:extLst>
              <a:ext uri="{FF2B5EF4-FFF2-40B4-BE49-F238E27FC236}">
                <a16:creationId xmlns:a16="http://schemas.microsoft.com/office/drawing/2014/main" id="{3EFD1096-20FA-9461-B242-C380608A4278}"/>
              </a:ext>
            </a:extLst>
          </p:cNvPr>
          <p:cNvSpPr txBox="1"/>
          <p:nvPr/>
        </p:nvSpPr>
        <p:spPr>
          <a:xfrm>
            <a:off x="9004805" y="3429000"/>
            <a:ext cx="25140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https://www.crea-mg.org.br/assessoria-imprensa/noticia/ii-workshop-de-arborizacao-discute-responsabilidade-tecnica-politicas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87545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B9F6D268-3C8E-3DD0-770C-D719C60E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5DC6DA9B-0FF1-CCCA-2380-6BA9760BCB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C7F8C5CE-976C-2779-F440-656CDE789514}"/>
              </a:ext>
            </a:extLst>
          </p:cNvPr>
          <p:cNvSpPr txBox="1"/>
          <p:nvPr/>
        </p:nvSpPr>
        <p:spPr>
          <a:xfrm>
            <a:off x="599441" y="1732075"/>
            <a:ext cx="10546079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WORKSHOP ARBORIZAÇÃO URBANA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t-BR" sz="32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8C9F5A6-947F-23AD-78AB-FA72F8DA7B3D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Produto do Grupo de Trabalho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t="20670" b="21370"/>
          <a:stretch/>
        </p:blipFill>
        <p:spPr>
          <a:xfrm>
            <a:off x="2619763" y="2420603"/>
            <a:ext cx="2340000" cy="307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 rotWithShape="1">
          <a:blip r:embed="rId4">
            <a:alphaModFix/>
          </a:blip>
          <a:srcRect t="21242" b="8554"/>
          <a:stretch/>
        </p:blipFill>
        <p:spPr>
          <a:xfrm>
            <a:off x="5055362" y="2420605"/>
            <a:ext cx="2390800" cy="309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5">
            <a:alphaModFix/>
          </a:blip>
          <a:srcRect l="17108" t="25632" r="5746" b="31838"/>
          <a:stretch/>
        </p:blipFill>
        <p:spPr>
          <a:xfrm>
            <a:off x="7490961" y="2418411"/>
            <a:ext cx="3967993" cy="309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6">
            <a:alphaModFix/>
          </a:blip>
          <a:srcRect t="19054" b="17303"/>
          <a:stretch/>
        </p:blipFill>
        <p:spPr>
          <a:xfrm>
            <a:off x="184164" y="2404213"/>
            <a:ext cx="2340000" cy="30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128761" y="5612358"/>
            <a:ext cx="9346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https://www.youtube.com/watch?v=u_xp-o0ejCY&amp;ab_channel=Crea-MinasCanal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38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2F33D9D6-CC99-9A89-B8C6-9C0220A87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574E813F-9C0E-E023-75D9-998D491E77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DCBDDC46-5BA9-C38B-B43D-99009F0B8E33}"/>
              </a:ext>
            </a:extLst>
          </p:cNvPr>
          <p:cNvSpPr txBox="1"/>
          <p:nvPr/>
        </p:nvSpPr>
        <p:spPr>
          <a:xfrm>
            <a:off x="599441" y="1732075"/>
            <a:ext cx="4988559" cy="452427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TERMO DE REFERÊNCIA PARA ORIENTAÇÃO DO PLANO MUNICIPAL DE ARBORIZAÇÃO URBANO O QUAL FOI LANÇADO NO FORMATO DE CARTILHA.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C3EC3E0-4EAE-6862-7E20-72B7205B0125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Produto do Grupo de Trabalho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224" y="1823514"/>
            <a:ext cx="3170576" cy="443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602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318775" y="1793100"/>
            <a:ext cx="109350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lang="pt-BR" sz="29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Gostaríamos de expressar nossa sincera gratidão:</a:t>
            </a:r>
            <a:endParaRPr sz="29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endParaRPr sz="13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165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00"/>
              <a:buFont typeface="Wingdings" panose="05000000000000000000" pitchFamily="2" charset="2"/>
              <a:buChar char="Ø"/>
            </a:pPr>
            <a:r>
              <a:rPr lang="pt-BR" sz="29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nosso presidente, Marcos Gervasio, por todo apoio ao grupo de trabalho;</a:t>
            </a:r>
            <a:endParaRPr sz="29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sz="13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165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00"/>
              <a:buFont typeface="Wingdings" panose="05000000000000000000" pitchFamily="2" charset="2"/>
              <a:buChar char="Ø"/>
            </a:pPr>
            <a:r>
              <a:rPr lang="pt-BR" sz="29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nosso coordenador Edimilson Alves, por toda dedicação e engajamento;</a:t>
            </a:r>
            <a:endParaRPr sz="29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sz="13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165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00"/>
              <a:buFont typeface="Wingdings" panose="05000000000000000000" pitchFamily="2" charset="2"/>
              <a:buChar char="Ø"/>
            </a:pPr>
            <a:r>
              <a:rPr lang="pt-BR" sz="29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Edilson Mota, Fernando Almeida e a Jenifer Rodrigues pelo apoio constante e colaboração no desenvolvimento deste projeto. </a:t>
            </a:r>
            <a:endParaRPr sz="29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lang="pt-BR" sz="29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Agradecemos também a toda equipe do CREA-MG, especialmente a servidora Débora Sarmento</a:t>
            </a:r>
            <a:r>
              <a:rPr lang="pt-BR" sz="29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900" dirty="0">
              <a:solidFill>
                <a:srgbClr val="0070C0"/>
              </a:solidFill>
            </a:endParaRP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8009FF9C-154A-C470-9ACE-2E996216A7B0}"/>
              </a:ext>
            </a:extLst>
          </p:cNvPr>
          <p:cNvSpPr txBox="1">
            <a:spLocks/>
          </p:cNvSpPr>
          <p:nvPr/>
        </p:nvSpPr>
        <p:spPr>
          <a:xfrm>
            <a:off x="599441" y="58214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Considerações Finais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/>
        </p:nvSpPr>
        <p:spPr>
          <a:xfrm>
            <a:off x="838200" y="1861204"/>
            <a:ext cx="10515600" cy="84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r>
              <a:rPr lang="pt-BR" sz="9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 CIDADES ARBORIZADAS</a:t>
            </a:r>
            <a:br>
              <a:rPr lang="pt-BR" sz="4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pt-BR" sz="4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 b="1" i="0" u="none" strike="noStrike" cap="none" dirty="0">
              <a:solidFill>
                <a:srgbClr val="FAB51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DC45CF64-D521-3DC9-0ACF-14D0B7AC8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>
            <a:extLst>
              <a:ext uri="{FF2B5EF4-FFF2-40B4-BE49-F238E27FC236}">
                <a16:creationId xmlns:a16="http://schemas.microsoft.com/office/drawing/2014/main" id="{F854EAAD-2198-85D3-7A75-5EFF3541FA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88" name="Google Shape;88;p11">
            <a:extLst>
              <a:ext uri="{FF2B5EF4-FFF2-40B4-BE49-F238E27FC236}">
                <a16:creationId xmlns:a16="http://schemas.microsoft.com/office/drawing/2014/main" id="{9565539C-CAD6-4ABA-4042-71FEFCFDF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>
            <a:extLst>
              <a:ext uri="{FF2B5EF4-FFF2-40B4-BE49-F238E27FC236}">
                <a16:creationId xmlns:a16="http://schemas.microsoft.com/office/drawing/2014/main" id="{DED01969-437B-EAB1-F021-ACACCD5E874F}"/>
              </a:ext>
            </a:extLst>
          </p:cNvPr>
          <p:cNvSpPr txBox="1"/>
          <p:nvPr/>
        </p:nvSpPr>
        <p:spPr>
          <a:xfrm>
            <a:off x="1371599" y="309521"/>
            <a:ext cx="1082040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sz="40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9973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EB7B3A1-2AFF-3917-9C93-94A7CD94C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D547927-056C-91C0-28A5-03C31D5579AE}"/>
              </a:ext>
            </a:extLst>
          </p:cNvPr>
          <p:cNvSpPr txBox="1">
            <a:spLocks/>
          </p:cNvSpPr>
          <p:nvPr/>
        </p:nvSpPr>
        <p:spPr>
          <a:xfrm>
            <a:off x="467361" y="1765561"/>
            <a:ext cx="5872728" cy="4332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pt-BR" sz="3800" b="1" dirty="0">
                <a:solidFill>
                  <a:srgbClr val="0070C0"/>
                </a:solidFill>
                <a:latin typeface="Times New Roman" pitchFamily="18" charset="0"/>
              </a:rPr>
              <a:t>Conselheiros</a:t>
            </a:r>
            <a:endParaRPr lang="pt-BR" sz="10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pt-BR" sz="10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Edmilson Alves Barbosa</a:t>
            </a:r>
          </a:p>
          <a:p>
            <a:pPr marL="109728" indent="0">
              <a:spcBef>
                <a:spcPts val="0"/>
              </a:spcBef>
              <a:buNone/>
            </a:pPr>
            <a:endParaRPr lang="pt-BR" sz="10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Gustavo Lopes da Silva</a:t>
            </a:r>
          </a:p>
          <a:p>
            <a:pPr marL="109728" indent="0">
              <a:spcBef>
                <a:spcPts val="0"/>
              </a:spcBef>
              <a:buNone/>
            </a:pPr>
            <a:endParaRPr lang="pt-BR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2C02520-AF52-700D-43EF-710F790FD86D}"/>
              </a:ext>
            </a:extLst>
          </p:cNvPr>
          <p:cNvSpPr txBox="1">
            <a:spLocks/>
          </p:cNvSpPr>
          <p:nvPr/>
        </p:nvSpPr>
        <p:spPr>
          <a:xfrm>
            <a:off x="5060658" y="1760039"/>
            <a:ext cx="5872728" cy="3884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pt-BR" sz="3800" b="1" dirty="0">
                <a:solidFill>
                  <a:srgbClr val="0070C0"/>
                </a:solidFill>
                <a:latin typeface="Times New Roman" pitchFamily="18" charset="0"/>
              </a:rPr>
              <a:t>Convidados:</a:t>
            </a:r>
          </a:p>
          <a:p>
            <a:pPr marL="109728" indent="0">
              <a:spcBef>
                <a:spcPts val="0"/>
              </a:spcBef>
              <a:buNone/>
            </a:pPr>
            <a:endParaRPr lang="pt-BR" sz="10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Anny Caroline Moreira Vasconcellos</a:t>
            </a:r>
          </a:p>
          <a:p>
            <a:pPr marL="281178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Antônio dos Santos Júnior</a:t>
            </a:r>
          </a:p>
          <a:p>
            <a:pPr marL="281178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Christiano da Conceição de Matos</a:t>
            </a:r>
            <a:endParaRPr lang="pt-BR" sz="2400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Fernanda Maria Rodrigues Castro</a:t>
            </a:r>
          </a:p>
          <a:p>
            <a:pPr marL="281178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José Maria Gomes Neves</a:t>
            </a: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Luís César Versiani</a:t>
            </a: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Luiz Arnaldo Fernandes</a:t>
            </a:r>
          </a:p>
          <a:p>
            <a:pPr marL="281178" indent="-17145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pt-BR" sz="1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81228" indent="-5715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Rafael de Oliveira Antunes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pt-BR" sz="38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pt-BR" sz="4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845B2CC9-CA3F-AA35-5377-6370AC1F76B5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Composição: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6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1E5737FA-3AC9-0B97-4B23-9D44658488AB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Objetivo: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sp>
        <p:nvSpPr>
          <p:cNvPr id="3" name="Google Shape;121;p16">
            <a:extLst>
              <a:ext uri="{FF2B5EF4-FFF2-40B4-BE49-F238E27FC236}">
                <a16:creationId xmlns:a16="http://schemas.microsoft.com/office/drawing/2014/main" id="{1BC2D3DD-152E-BF9C-2131-0FAA7024F770}"/>
              </a:ext>
            </a:extLst>
          </p:cNvPr>
          <p:cNvSpPr txBox="1"/>
          <p:nvPr/>
        </p:nvSpPr>
        <p:spPr>
          <a:xfrm>
            <a:off x="599441" y="1732075"/>
            <a:ext cx="10758258" cy="42318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 debates e levantar informações sobre a arborização urbana das cidades mineiras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necessidade das espécies arbórea nas áreas urbanas;</a:t>
            </a: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endParaRPr lang="pt-BR" sz="1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manejo exigido pela atividade;</a:t>
            </a: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endParaRPr lang="pt-BR" sz="1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demandas importantes dentro do contexto ambiental e das engenharias;</a:t>
            </a: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endParaRPr lang="pt-BR" sz="1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Informar a população mineira sobre arborização urbana através de mídias sociais e eventos.</a:t>
            </a:r>
          </a:p>
          <a:p>
            <a:pPr marL="355600" lvl="8" indent="-355600" algn="just">
              <a:buClr>
                <a:schemeClr val="dk1"/>
              </a:buClr>
              <a:buSzPts val="2700"/>
              <a:buFont typeface="Wingdings" panose="05000000000000000000" pitchFamily="2" charset="2"/>
              <a:buChar char="§"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294640" y="3005400"/>
            <a:ext cx="1160272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r>
              <a:rPr lang="pt-BR" sz="6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 CIDADES ARBORIZADAS</a:t>
            </a:r>
            <a:endParaRPr lang="pt-BR" sz="6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endParaRPr lang="pt-BR" sz="1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r>
              <a:rPr lang="pt-BR" sz="5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ATIVIDADES</a:t>
            </a:r>
            <a:endParaRPr lang="pt-BR" sz="6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2" name="Google Shape;121;p16">
            <a:extLst>
              <a:ext uri="{FF2B5EF4-FFF2-40B4-BE49-F238E27FC236}">
                <a16:creationId xmlns:a16="http://schemas.microsoft.com/office/drawing/2014/main" id="{5BE3AE32-CB29-66D2-08B7-70EE5D293359}"/>
              </a:ext>
            </a:extLst>
          </p:cNvPr>
          <p:cNvSpPr txBox="1"/>
          <p:nvPr/>
        </p:nvSpPr>
        <p:spPr>
          <a:xfrm>
            <a:off x="599441" y="1732075"/>
            <a:ext cx="10758258" cy="123106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 com diferentes atores sociais sobre os desafios da arborização urbana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3CEC17-7A67-201E-0382-37A7D5686DA5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Desenvolvimento das atividades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sp>
        <p:nvSpPr>
          <p:cNvPr id="6" name="Google Shape;121;p16">
            <a:extLst>
              <a:ext uri="{FF2B5EF4-FFF2-40B4-BE49-F238E27FC236}">
                <a16:creationId xmlns:a16="http://schemas.microsoft.com/office/drawing/2014/main" id="{0EC4FB17-C656-B36A-655B-6D3CACDD9389}"/>
              </a:ext>
            </a:extLst>
          </p:cNvPr>
          <p:cNvSpPr txBox="1"/>
          <p:nvPr/>
        </p:nvSpPr>
        <p:spPr>
          <a:xfrm>
            <a:off x="599441" y="3134506"/>
            <a:ext cx="4541519" cy="220056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Reunião com Licínio Xavier, representante da Associação Mineira dos Municípios.</a:t>
            </a:r>
            <a:endParaRPr lang="pt-BR" sz="1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8" indent="-355600" algn="just">
              <a:buClr>
                <a:schemeClr val="dk1"/>
              </a:buClr>
              <a:buSzPts val="2700"/>
              <a:buFont typeface="Wingdings" panose="05000000000000000000" pitchFamily="2" charset="2"/>
              <a:buChar char="§"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m 7" descr="Foto editada de homem sorrindo&#10;&#10;Descrição gerada automaticamente">
            <a:extLst>
              <a:ext uri="{FF2B5EF4-FFF2-40B4-BE49-F238E27FC236}">
                <a16:creationId xmlns:a16="http://schemas.microsoft.com/office/drawing/2014/main" id="{D6DCB655-995B-6521-29B4-03E2BCDE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50" y="2963141"/>
            <a:ext cx="2909253" cy="30233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683D538E-5AD5-E5D4-4F77-1A757C8BCD4F}"/>
              </a:ext>
            </a:extLst>
          </p:cNvPr>
          <p:cNvSpPr txBox="1"/>
          <p:nvPr/>
        </p:nvSpPr>
        <p:spPr>
          <a:xfrm>
            <a:off x="599441" y="1732075"/>
            <a:ext cx="10758258" cy="123106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 com diferentes atores sociais sobre os desafios da arborização urbana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8814E9D6-4CD7-73C6-076E-2909B2DFB7D6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Desenvolvimento das atividades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sp>
        <p:nvSpPr>
          <p:cNvPr id="6" name="Google Shape;121;p16">
            <a:extLst>
              <a:ext uri="{FF2B5EF4-FFF2-40B4-BE49-F238E27FC236}">
                <a16:creationId xmlns:a16="http://schemas.microsoft.com/office/drawing/2014/main" id="{3F52653B-9150-323F-99CA-67AAD8F2EB96}"/>
              </a:ext>
            </a:extLst>
          </p:cNvPr>
          <p:cNvSpPr txBox="1"/>
          <p:nvPr/>
        </p:nvSpPr>
        <p:spPr>
          <a:xfrm>
            <a:off x="599441" y="3134506"/>
            <a:ext cx="4541519" cy="18158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Reunião com a Assessora da Deputada Beatriz Cerqueira para contribuição do GT na PL 503/2023.</a:t>
            </a: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Beatriz Cerqueira">
            <a:extLst>
              <a:ext uri="{FF2B5EF4-FFF2-40B4-BE49-F238E27FC236}">
                <a16:creationId xmlns:a16="http://schemas.microsoft.com/office/drawing/2014/main" id="{9BE975DE-15FA-4B72-EB1F-362BA37E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86646"/>
            <a:ext cx="2725736" cy="27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F39A24EE-21D8-675A-A4AD-111E7486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1180AD88-0D5B-A2D8-2D5B-9A328D1464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F2757CE6-EFBA-658B-94EE-AA12D83B5693}"/>
              </a:ext>
            </a:extLst>
          </p:cNvPr>
          <p:cNvSpPr txBox="1"/>
          <p:nvPr/>
        </p:nvSpPr>
        <p:spPr>
          <a:xfrm>
            <a:off x="599441" y="1732075"/>
            <a:ext cx="10758258" cy="123106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 com diferentes atores sociais sobre os desafios da arborização urbana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60885BB7-C52D-665D-AF98-3C418426F422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Desenvolvimento das atividades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sp>
        <p:nvSpPr>
          <p:cNvPr id="6" name="Google Shape;121;p16">
            <a:extLst>
              <a:ext uri="{FF2B5EF4-FFF2-40B4-BE49-F238E27FC236}">
                <a16:creationId xmlns:a16="http://schemas.microsoft.com/office/drawing/2014/main" id="{73FA6664-BC2D-D4AC-6F88-E0992E931049}"/>
              </a:ext>
            </a:extLst>
          </p:cNvPr>
          <p:cNvSpPr txBox="1"/>
          <p:nvPr/>
        </p:nvSpPr>
        <p:spPr>
          <a:xfrm>
            <a:off x="599441" y="2921146"/>
            <a:ext cx="9997439" cy="5231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Participação no Podcast do CREA-MG - Um Bom Conselho.</a:t>
            </a:r>
          </a:p>
        </p:txBody>
      </p:sp>
      <p:pic>
        <p:nvPicPr>
          <p:cNvPr id="2" name="Google Shape;136;p18">
            <a:extLst>
              <a:ext uri="{FF2B5EF4-FFF2-40B4-BE49-F238E27FC236}">
                <a16:creationId xmlns:a16="http://schemas.microsoft.com/office/drawing/2014/main" id="{9A7E5E92-ECA1-0DF3-0AC2-390B10BEA3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690" y="3685139"/>
            <a:ext cx="2410850" cy="24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7;p18">
            <a:extLst>
              <a:ext uri="{FF2B5EF4-FFF2-40B4-BE49-F238E27FC236}">
                <a16:creationId xmlns:a16="http://schemas.microsoft.com/office/drawing/2014/main" id="{8565D83A-CF41-0EDC-5D72-43F2305721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3535" y="3685139"/>
            <a:ext cx="2410850" cy="24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8;p18">
            <a:extLst>
              <a:ext uri="{FF2B5EF4-FFF2-40B4-BE49-F238E27FC236}">
                <a16:creationId xmlns:a16="http://schemas.microsoft.com/office/drawing/2014/main" id="{95B80195-AF18-E9AF-45AC-FF68443257F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9380" y="3685139"/>
            <a:ext cx="2410850" cy="24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3519649-5C7E-467B-EDF0-C8F60814CF39}"/>
              </a:ext>
            </a:extLst>
          </p:cNvPr>
          <p:cNvSpPr txBox="1"/>
          <p:nvPr/>
        </p:nvSpPr>
        <p:spPr>
          <a:xfrm>
            <a:off x="2600960" y="6095989"/>
            <a:ext cx="1432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B3B3B3"/>
                </a:solidFill>
                <a:effectLst/>
                <a:latin typeface="SpotifyMixUI"/>
              </a:rPr>
              <a:t>Fernanda Castro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C8BB90-95A1-BA77-DFE1-ED932F9288DB}"/>
              </a:ext>
            </a:extLst>
          </p:cNvPr>
          <p:cNvSpPr txBox="1"/>
          <p:nvPr/>
        </p:nvSpPr>
        <p:spPr>
          <a:xfrm>
            <a:off x="7553675" y="6095989"/>
            <a:ext cx="1198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B3B3B3"/>
                </a:solidFill>
                <a:effectLst/>
                <a:latin typeface="SpotifyMixUI"/>
              </a:rPr>
              <a:t>Flávia Brun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7449C9-0AF3-4C4F-9278-6D4CC2948B9E}"/>
              </a:ext>
            </a:extLst>
          </p:cNvPr>
          <p:cNvSpPr txBox="1"/>
          <p:nvPr/>
        </p:nvSpPr>
        <p:spPr>
          <a:xfrm>
            <a:off x="4951192" y="6095988"/>
            <a:ext cx="1395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B3B3B3"/>
                </a:solidFill>
                <a:effectLst/>
                <a:latin typeface="SpotifyMixUI"/>
              </a:rPr>
              <a:t>Pedro Mendes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191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DB963465-66FA-3EED-FEAF-23B11961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>
            <a:extLst>
              <a:ext uri="{FF2B5EF4-FFF2-40B4-BE49-F238E27FC236}">
                <a16:creationId xmlns:a16="http://schemas.microsoft.com/office/drawing/2014/main" id="{1F4A94B5-15EE-3A0F-F5E3-342C6EC8A9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18899" y="6466786"/>
            <a:ext cx="6732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AAA01515-8240-D861-CE22-BC738A067661}"/>
              </a:ext>
            </a:extLst>
          </p:cNvPr>
          <p:cNvSpPr txBox="1"/>
          <p:nvPr/>
        </p:nvSpPr>
        <p:spPr>
          <a:xfrm>
            <a:off x="599441" y="1732075"/>
            <a:ext cx="10758258" cy="123106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Noto Sans Symbols"/>
              <a:buChar char="⮚"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Discussão com diferentes atores sociais sobre os desafios da arborização urbana</a:t>
            </a:r>
            <a:r>
              <a:rPr lang="pt-BR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endParaRPr lang="pt-BR" sz="1000" b="1" dirty="0">
              <a:solidFill>
                <a:srgbClr val="0070C0"/>
              </a:solidFill>
              <a:ea typeface="Times New Roman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5D2DCD8F-EA61-5F81-BCE8-952BEF895F6E}"/>
              </a:ext>
            </a:extLst>
          </p:cNvPr>
          <p:cNvSpPr txBox="1">
            <a:spLocks/>
          </p:cNvSpPr>
          <p:nvPr/>
        </p:nvSpPr>
        <p:spPr>
          <a:xfrm>
            <a:off x="599441" y="584463"/>
            <a:ext cx="10919458" cy="987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GT CIDADES ARBORIZADAS</a:t>
            </a:r>
            <a:b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  <a:t>Desenvolvimento das atividades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4288"/>
                </a:solidFill>
                <a:effectLst/>
                <a:uLnTx/>
                <a:uFillTx/>
                <a:latin typeface="Segoe UI Black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4288"/>
              </a:solidFill>
              <a:effectLst/>
              <a:uLnTx/>
              <a:uFillTx/>
              <a:latin typeface="Segoe UI Black"/>
              <a:ea typeface="+mj-ea"/>
              <a:cs typeface="+mj-cs"/>
            </a:endParaRPr>
          </a:p>
        </p:txBody>
      </p:sp>
      <p:sp>
        <p:nvSpPr>
          <p:cNvPr id="6" name="Google Shape;121;p16">
            <a:extLst>
              <a:ext uri="{FF2B5EF4-FFF2-40B4-BE49-F238E27FC236}">
                <a16:creationId xmlns:a16="http://schemas.microsoft.com/office/drawing/2014/main" id="{574956D7-F2F5-76DC-8CD6-26A770520E54}"/>
              </a:ext>
            </a:extLst>
          </p:cNvPr>
          <p:cNvSpPr txBox="1"/>
          <p:nvPr/>
        </p:nvSpPr>
        <p:spPr>
          <a:xfrm>
            <a:off x="599441" y="2921146"/>
            <a:ext cx="4754879" cy="26776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lvl="8" indent="-355600" algn="just">
              <a:buClr>
                <a:srgbClr val="0070C0"/>
              </a:buClr>
              <a:buSzPts val="27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Resposta a consulta do vereador Gilmar Isaias dos Santos, da Câmara Municipal de Capelinha-MG, sobre projeto lei complementar nº 004/2023;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8C99A6B-4CDE-8D61-6507-35A45F30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0" y="2500106"/>
            <a:ext cx="4754878" cy="34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2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 Laranja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Widescreen</PresentationFormat>
  <Paragraphs>111</Paragraphs>
  <Slides>20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Noto Sans Symbols</vt:lpstr>
      <vt:lpstr>Quattrocento Sans</vt:lpstr>
      <vt:lpstr>Segoe UI</vt:lpstr>
      <vt:lpstr>Segoe UI Black</vt:lpstr>
      <vt:lpstr>SpotifyMixUI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Gostaríamos de expressar nossa sincera gratidão:  Ao nosso presidente, Marcos Gervasio, por todo apoio ao grupo de trabalho;  Ao nosso coordenador Edimilson Alves, por toda dedicação e engajamento;  Ao Edilson Mota, Fernando Almeida e a Jenifer Rodrigues pelo apoio constante e colaboração no desenvolvimento deste projeto.   Agradecemos também a toda equipe do CREA-MG, especialmente a servidora Débora Sarmento.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Luiz Felipe Carmo Krauss - Seção de Controle de Processos</dc:creator>
  <cp:lastModifiedBy>Luiz Felipe Carmo Krauss - Seção de Controle de Processos</cp:lastModifiedBy>
  <cp:revision>1</cp:revision>
  <dcterms:modified xsi:type="dcterms:W3CDTF">2024-12-02T13:14:09Z</dcterms:modified>
</cp:coreProperties>
</file>