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9" r:id="rId3"/>
    <p:sldId id="300" r:id="rId4"/>
    <p:sldId id="301" r:id="rId5"/>
    <p:sldId id="306" r:id="rId6"/>
    <p:sldId id="304" r:id="rId7"/>
    <p:sldId id="347" r:id="rId8"/>
    <p:sldId id="305" r:id="rId9"/>
    <p:sldId id="308" r:id="rId10"/>
    <p:sldId id="310" r:id="rId11"/>
    <p:sldId id="329" r:id="rId12"/>
    <p:sldId id="330" r:id="rId13"/>
    <p:sldId id="331" r:id="rId14"/>
    <p:sldId id="332" r:id="rId15"/>
    <p:sldId id="334" r:id="rId16"/>
    <p:sldId id="335" r:id="rId17"/>
    <p:sldId id="336" r:id="rId18"/>
    <p:sldId id="337" r:id="rId19"/>
    <p:sldId id="338" r:id="rId20"/>
    <p:sldId id="339" r:id="rId21"/>
    <p:sldId id="340" r:id="rId22"/>
    <p:sldId id="342" r:id="rId23"/>
    <p:sldId id="341" r:id="rId24"/>
    <p:sldId id="343" r:id="rId25"/>
    <p:sldId id="344" r:id="rId26"/>
    <p:sldId id="349" r:id="rId27"/>
    <p:sldId id="348" r:id="rId28"/>
    <p:sldId id="350" r:id="rId29"/>
    <p:sldId id="351" r:id="rId30"/>
    <p:sldId id="352" r:id="rId31"/>
    <p:sldId id="353" r:id="rId32"/>
    <p:sldId id="327" r:id="rId33"/>
    <p:sldId id="354" r:id="rId34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Renna Pereira - Divisão de Comunicação e Publicidade" initials="DRPDdCeP" lastIdx="1" clrIdx="0">
    <p:extLst>
      <p:ext uri="{19B8F6BF-5375-455C-9EA6-DF929625EA0E}">
        <p15:presenceInfo xmlns:p15="http://schemas.microsoft.com/office/powerpoint/2012/main" userId="S-1-5-21-356460449-587009042-3091672549-33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88"/>
    <a:srgbClr val="193256"/>
    <a:srgbClr val="FAB512"/>
    <a:srgbClr val="3D3D3C"/>
    <a:srgbClr val="1DB3AE"/>
    <a:srgbClr val="172B49"/>
    <a:srgbClr val="6B4092"/>
    <a:srgbClr val="023059"/>
    <a:srgbClr val="1F344A"/>
    <a:srgbClr val="A19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810" autoAdjust="0"/>
  </p:normalViewPr>
  <p:slideViewPr>
    <p:cSldViewPr snapToGrid="0" showGuides="1">
      <p:cViewPr varScale="1">
        <p:scale>
          <a:sx n="63" d="100"/>
          <a:sy n="63" d="100"/>
        </p:scale>
        <p:origin x="80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24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0D2-485D-95AD-3AAD939DD8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0D2-485D-95AD-3AAD939DD8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0D2-485D-95AD-3AAD939DD8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0D2-485D-95AD-3AAD939DD8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61</c:v>
                </c:pt>
                <c:pt idx="1">
                  <c:v>19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67</c:v>
                </c:pt>
                <c:pt idx="1">
                  <c:v>22</c:v>
                </c:pt>
                <c:pt idx="2">
                  <c:v>7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43</c:v>
                </c:pt>
                <c:pt idx="1">
                  <c:v>21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36</c:v>
                </c:pt>
                <c:pt idx="1">
                  <c:v>21</c:v>
                </c:pt>
                <c:pt idx="2">
                  <c:v>21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66</c:v>
                </c:pt>
                <c:pt idx="1">
                  <c:v>33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Planilha1!$A$2:$A$5</c:f>
              <c:numCache>
                <c:formatCode>General</c:formatCode>
                <c:ptCount val="4"/>
              </c:numCache>
            </c:num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66</c:v>
                </c:pt>
                <c:pt idx="1">
                  <c:v>33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Respostas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76-46A4-943B-C7F1F23C918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76-46A4-943B-C7F1F23C918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576-46A4-943B-C7F1F23C918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576-46A4-943B-C7F1F23C918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4EC-487C-B10B-6FD89A577C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Planilha1!$A$2:$A$6</c:f>
              <c:numCache>
                <c:formatCode>General</c:formatCode>
                <c:ptCount val="5"/>
              </c:numCache>
            </c:numRef>
          </c:cat>
          <c:val>
            <c:numRef>
              <c:f>Planilha1!$B$2:$B$6</c:f>
              <c:numCache>
                <c:formatCode>General</c:formatCode>
                <c:ptCount val="5"/>
                <c:pt idx="0">
                  <c:v>50</c:v>
                </c:pt>
                <c:pt idx="1">
                  <c:v>20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7C-4F37-9879-23E377F42601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4354D8F-BA9C-4428-B203-D39F42A4C773}" type="datetime1">
              <a:rPr lang="pt-BR" smtClean="0"/>
              <a:t>29/11/2024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/>
          </a:p>
        </p:txBody>
      </p:sp>
      <p:sp>
        <p:nvSpPr>
          <p:cNvPr id="5" name="Espaço Reservado para o Número do Slide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D2DFAA7-D3C3-4D01-9299-453E25D16D4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85091EB-BBC7-4426-8F97-66255A624C9A}" type="datetime1">
              <a:rPr lang="pt-BR" noProof="0" smtClean="0"/>
              <a:t>29/11/2024</a:t>
            </a:fld>
            <a:endParaRPr lang="pt-BR" noProof="0"/>
          </a:p>
        </p:txBody>
      </p:sp>
      <p:sp>
        <p:nvSpPr>
          <p:cNvPr id="4" name="Espaço Reservado para Imagem do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BR" noProof="0"/>
              <a:t>Clique para editar o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noProof="0"/>
          </a:p>
        </p:txBody>
      </p:sp>
      <p:sp>
        <p:nvSpPr>
          <p:cNvPr id="7" name="Espaço Reservado para o Número do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DC51814-3B91-4036-94D2-3977634EE214}" type="slidenum">
              <a:rPr lang="pt-BR" noProof="0" smtClean="0"/>
              <a:t>‹nº›</a:t>
            </a:fld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1F8238-94F9-4978-9306-F2C0136972A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C657A01-98BB-D3DE-79DF-623875E43F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D2953FF-E350-DD44-2681-CBF36AB3F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186592"/>
            <a:ext cx="10515600" cy="497573"/>
          </a:xfrm>
          <a:prstGeom prst="rect">
            <a:avLst/>
          </a:prstGeom>
        </p:spPr>
        <p:txBody>
          <a:bodyPr/>
          <a:lstStyle>
            <a:lvl1pPr algn="ctr">
              <a:defRPr sz="3200">
                <a:solidFill>
                  <a:srgbClr val="FAB512"/>
                </a:solidFill>
              </a:defRPr>
            </a:lvl1pPr>
          </a:lstStyle>
          <a:p>
            <a:pPr algn="ctr"/>
            <a:r>
              <a:rPr lang="pt-BR" sz="3600" dirty="0">
                <a:solidFill>
                  <a:srgbClr val="FAB512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CORPO 40 A 54.</a:t>
            </a:r>
          </a:p>
        </p:txBody>
      </p:sp>
      <p:sp>
        <p:nvSpPr>
          <p:cNvPr id="7" name="Espaço Reservado para Texto 9">
            <a:extLst>
              <a:ext uri="{FF2B5EF4-FFF2-40B4-BE49-F238E27FC236}">
                <a16:creationId xmlns:a16="http://schemas.microsoft.com/office/drawing/2014/main" id="{1EE6E3FC-7766-AF9F-7D7B-29246F10BC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3830877"/>
            <a:ext cx="9478963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28.</a:t>
            </a:r>
          </a:p>
        </p:txBody>
      </p:sp>
    </p:spTree>
    <p:extLst>
      <p:ext uri="{BB962C8B-B14F-4D97-AF65-F5344CB8AC3E}">
        <p14:creationId xmlns:p14="http://schemas.microsoft.com/office/powerpoint/2010/main" val="214009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325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165350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1895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E603526A-39F2-6BAE-185D-1DA794169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2492099"/>
            <a:ext cx="9478963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15520CE2-51B7-E27B-52C1-80DAAF507E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9478963" cy="4975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1355036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083297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2295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36349EB-6DD0-29EC-7CF8-4C6A8AEAB4B9}"/>
              </a:ext>
            </a:extLst>
          </p:cNvPr>
          <p:cNvSpPr/>
          <p:nvPr userDrawn="1"/>
        </p:nvSpPr>
        <p:spPr>
          <a:xfrm>
            <a:off x="4835952" y="0"/>
            <a:ext cx="1819372" cy="282804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76DA810-5932-C0F3-265B-5B869398DCD1}"/>
              </a:ext>
            </a:extLst>
          </p:cNvPr>
          <p:cNvSpPr txBox="1"/>
          <p:nvPr userDrawn="1"/>
        </p:nvSpPr>
        <p:spPr>
          <a:xfrm>
            <a:off x="2281287" y="2428554"/>
            <a:ext cx="6542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3D3D3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19B84948-6DB1-535F-2C4C-5422E4E4C5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8" name="Título 4">
            <a:extLst>
              <a:ext uri="{FF2B5EF4-FFF2-40B4-BE49-F238E27FC236}">
                <a16:creationId xmlns:a16="http://schemas.microsoft.com/office/drawing/2014/main" id="{58133FDF-3727-854B-E949-6F7BC196D4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24180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  <a:endParaRPr lang="pt-BR" dirty="0"/>
          </a:p>
        </p:txBody>
      </p:sp>
      <p:sp>
        <p:nvSpPr>
          <p:cNvPr id="2" name="Espaço Reservado para Texto 9">
            <a:extLst>
              <a:ext uri="{FF2B5EF4-FFF2-40B4-BE49-F238E27FC236}">
                <a16:creationId xmlns:a16="http://schemas.microsoft.com/office/drawing/2014/main" id="{7D9DEC8E-8568-3C76-71E7-2804DE11E83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1760538"/>
            <a:ext cx="10515600" cy="49757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3D3D3C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</p:spTree>
    <p:extLst>
      <p:ext uri="{BB962C8B-B14F-4D97-AF65-F5344CB8AC3E}">
        <p14:creationId xmlns:p14="http://schemas.microsoft.com/office/powerpoint/2010/main" val="389538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0A5FBBA2-53A9-CC36-0999-41A82E3E4E15}"/>
              </a:ext>
            </a:extLst>
          </p:cNvPr>
          <p:cNvSpPr/>
          <p:nvPr userDrawn="1"/>
        </p:nvSpPr>
        <p:spPr>
          <a:xfrm>
            <a:off x="6793961" y="0"/>
            <a:ext cx="2340100" cy="337930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Espaço Reservado para Imagem 21">
            <a:extLst>
              <a:ext uri="{FF2B5EF4-FFF2-40B4-BE49-F238E27FC236}">
                <a16:creationId xmlns:a16="http://schemas.microsoft.com/office/drawing/2014/main" id="{13475CB1-8D08-F142-F4C9-7AE5C0F289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027779"/>
            <a:ext cx="5129213" cy="42797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FC12E72-92CB-3987-FE36-DD09CE18DA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8058" y="1085187"/>
            <a:ext cx="3959624" cy="167729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940D0AA7-F46F-CCF7-E49C-2689BFE6577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88059" y="2813713"/>
            <a:ext cx="5132984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3813746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áfico 6">
            <a:extLst>
              <a:ext uri="{FF2B5EF4-FFF2-40B4-BE49-F238E27FC236}">
                <a16:creationId xmlns:a16="http://schemas.microsoft.com/office/drawing/2014/main" id="{9FFF7F00-9AE6-A77D-CD6D-0C722E51389B}"/>
              </a:ext>
            </a:extLst>
          </p:cNvPr>
          <p:cNvSpPr/>
          <p:nvPr/>
        </p:nvSpPr>
        <p:spPr>
          <a:xfrm>
            <a:off x="7015244" y="0"/>
            <a:ext cx="5176860" cy="3852802"/>
          </a:xfrm>
          <a:custGeom>
            <a:avLst/>
            <a:gdLst>
              <a:gd name="connsiteX0" fmla="*/ 5176756 w 5176860"/>
              <a:gd name="connsiteY0" fmla="*/ 0 h 3852802"/>
              <a:gd name="connsiteX1" fmla="*/ 5176756 w 5176860"/>
              <a:gd name="connsiteY1" fmla="*/ 3649207 h 3852802"/>
              <a:gd name="connsiteX2" fmla="*/ 1820132 w 5176860"/>
              <a:gd name="connsiteY2" fmla="*/ 2916599 h 3852802"/>
              <a:gd name="connsiteX3" fmla="*/ 436235 w 5176860"/>
              <a:gd name="connsiteY3" fmla="*/ 1642526 h 3852802"/>
              <a:gd name="connsiteX4" fmla="*/ 56256 w 5176860"/>
              <a:gd name="connsiteY4" fmla="*/ 0 h 3852802"/>
              <a:gd name="connsiteX5" fmla="*/ 5176861 w 5176860"/>
              <a:gd name="connsiteY5" fmla="*/ 0 h 385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76860" h="3852802">
                <a:moveTo>
                  <a:pt x="5176756" y="0"/>
                </a:moveTo>
                <a:lnTo>
                  <a:pt x="5176756" y="3649207"/>
                </a:lnTo>
                <a:cubicBezTo>
                  <a:pt x="4025815" y="4151061"/>
                  <a:pt x="2240771" y="3655914"/>
                  <a:pt x="1820132" y="2916599"/>
                </a:cubicBezTo>
                <a:cubicBezTo>
                  <a:pt x="1336826" y="2067147"/>
                  <a:pt x="1175759" y="2323471"/>
                  <a:pt x="436235" y="1642526"/>
                </a:cubicBezTo>
                <a:cubicBezTo>
                  <a:pt x="-96008" y="1152514"/>
                  <a:pt x="-25273" y="389411"/>
                  <a:pt x="56256" y="0"/>
                </a:cubicBezTo>
                <a:lnTo>
                  <a:pt x="5176861" y="0"/>
                </a:lnTo>
                <a:close/>
              </a:path>
            </a:pathLst>
          </a:custGeom>
          <a:solidFill>
            <a:srgbClr val="50AEE3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4" name="Espaço Reservado para Imagem 13">
            <a:extLst>
              <a:ext uri="{FF2B5EF4-FFF2-40B4-BE49-F238E27FC236}">
                <a16:creationId xmlns:a16="http://schemas.microsoft.com/office/drawing/2014/main" id="{93BC702B-978B-E496-D8FB-D42CB2ED71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98870" y="0"/>
            <a:ext cx="5265464" cy="3910260"/>
          </a:xfrm>
          <a:custGeom>
            <a:avLst/>
            <a:gdLst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0 w 4701209"/>
              <a:gd name="connsiteY3" fmla="*/ 2803525 h 2803525"/>
              <a:gd name="connsiteX4" fmla="*/ 0 w 4701209"/>
              <a:gd name="connsiteY4" fmla="*/ 0 h 2803525"/>
              <a:gd name="connsiteX0" fmla="*/ 0 w 4701209"/>
              <a:gd name="connsiteY0" fmla="*/ 0 h 2803525"/>
              <a:gd name="connsiteX1" fmla="*/ 4701209 w 4701209"/>
              <a:gd name="connsiteY1" fmla="*/ 0 h 2803525"/>
              <a:gd name="connsiteX2" fmla="*/ 4701209 w 4701209"/>
              <a:gd name="connsiteY2" fmla="*/ 2803525 h 2803525"/>
              <a:gd name="connsiteX3" fmla="*/ 914400 w 4701209"/>
              <a:gd name="connsiteY3" fmla="*/ 2236995 h 2803525"/>
              <a:gd name="connsiteX4" fmla="*/ 0 w 4701209"/>
              <a:gd name="connsiteY4" fmla="*/ 0 h 2803525"/>
              <a:gd name="connsiteX0" fmla="*/ 0 w 4432853"/>
              <a:gd name="connsiteY0" fmla="*/ 0 h 3548960"/>
              <a:gd name="connsiteX1" fmla="*/ 4432853 w 4432853"/>
              <a:gd name="connsiteY1" fmla="*/ 745435 h 3548960"/>
              <a:gd name="connsiteX2" fmla="*/ 4432853 w 4432853"/>
              <a:gd name="connsiteY2" fmla="*/ 3548960 h 3548960"/>
              <a:gd name="connsiteX3" fmla="*/ 646044 w 4432853"/>
              <a:gd name="connsiteY3" fmla="*/ 2982430 h 3548960"/>
              <a:gd name="connsiteX4" fmla="*/ 0 w 4432853"/>
              <a:gd name="connsiteY4" fmla="*/ 0 h 3548960"/>
              <a:gd name="connsiteX0" fmla="*/ 71782 w 4504635"/>
              <a:gd name="connsiteY0" fmla="*/ 0 h 3548960"/>
              <a:gd name="connsiteX1" fmla="*/ 4504635 w 4504635"/>
              <a:gd name="connsiteY1" fmla="*/ 745435 h 3548960"/>
              <a:gd name="connsiteX2" fmla="*/ 4504635 w 4504635"/>
              <a:gd name="connsiteY2" fmla="*/ 3548960 h 3548960"/>
              <a:gd name="connsiteX3" fmla="*/ 717826 w 4504635"/>
              <a:gd name="connsiteY3" fmla="*/ 2982430 h 3548960"/>
              <a:gd name="connsiteX4" fmla="*/ 71782 w 4504635"/>
              <a:gd name="connsiteY4" fmla="*/ 0 h 3548960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71782 w 4504635"/>
              <a:gd name="connsiteY0" fmla="*/ 0 h 3598656"/>
              <a:gd name="connsiteX1" fmla="*/ 4504635 w 4504635"/>
              <a:gd name="connsiteY1" fmla="*/ 795131 h 3598656"/>
              <a:gd name="connsiteX2" fmla="*/ 4504635 w 4504635"/>
              <a:gd name="connsiteY2" fmla="*/ 3598656 h 3598656"/>
              <a:gd name="connsiteX3" fmla="*/ 717826 w 4504635"/>
              <a:gd name="connsiteY3" fmla="*/ 3032126 h 3598656"/>
              <a:gd name="connsiteX4" fmla="*/ 71782 w 4504635"/>
              <a:gd name="connsiteY4" fmla="*/ 0 h 3598656"/>
              <a:gd name="connsiteX0" fmla="*/ 16968 w 4449821"/>
              <a:gd name="connsiteY0" fmla="*/ 0 h 3896831"/>
              <a:gd name="connsiteX1" fmla="*/ 4449821 w 4449821"/>
              <a:gd name="connsiteY1" fmla="*/ 795131 h 3896831"/>
              <a:gd name="connsiteX2" fmla="*/ 4449821 w 4449821"/>
              <a:gd name="connsiteY2" fmla="*/ 3598656 h 3896831"/>
              <a:gd name="connsiteX3" fmla="*/ 3744142 w 4449821"/>
              <a:gd name="connsiteY3" fmla="*/ 3896831 h 3896831"/>
              <a:gd name="connsiteX4" fmla="*/ 16968 w 4449821"/>
              <a:gd name="connsiteY4" fmla="*/ 0 h 3896831"/>
              <a:gd name="connsiteX0" fmla="*/ 16968 w 5702152"/>
              <a:gd name="connsiteY0" fmla="*/ 0 h 3896831"/>
              <a:gd name="connsiteX1" fmla="*/ 4449821 w 5702152"/>
              <a:gd name="connsiteY1" fmla="*/ 795131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16968 w 5702152"/>
              <a:gd name="connsiteY0" fmla="*/ 0 h 3896831"/>
              <a:gd name="connsiteX1" fmla="*/ 5175378 w 5702152"/>
              <a:gd name="connsiteY1" fmla="*/ 29818 h 3896831"/>
              <a:gd name="connsiteX2" fmla="*/ 5702152 w 5702152"/>
              <a:gd name="connsiteY2" fmla="*/ 3539021 h 3896831"/>
              <a:gd name="connsiteX3" fmla="*/ 3744142 w 5702152"/>
              <a:gd name="connsiteY3" fmla="*/ 3896831 h 3896831"/>
              <a:gd name="connsiteX4" fmla="*/ 16968 w 5702152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32265 w 5717449"/>
              <a:gd name="connsiteY0" fmla="*/ 0 h 3896831"/>
              <a:gd name="connsiteX1" fmla="*/ 5190675 w 5717449"/>
              <a:gd name="connsiteY1" fmla="*/ 29818 h 3896831"/>
              <a:gd name="connsiteX2" fmla="*/ 5717449 w 5717449"/>
              <a:gd name="connsiteY2" fmla="*/ 3539021 h 3896831"/>
              <a:gd name="connsiteX3" fmla="*/ 3759439 w 5717449"/>
              <a:gd name="connsiteY3" fmla="*/ 3896831 h 3896831"/>
              <a:gd name="connsiteX4" fmla="*/ 32265 w 5717449"/>
              <a:gd name="connsiteY4" fmla="*/ 0 h 3896831"/>
              <a:gd name="connsiteX0" fmla="*/ 202252 w 5887436"/>
              <a:gd name="connsiteY0" fmla="*/ 0 h 3545226"/>
              <a:gd name="connsiteX1" fmla="*/ 5360662 w 5887436"/>
              <a:gd name="connsiteY1" fmla="*/ 29818 h 3545226"/>
              <a:gd name="connsiteX2" fmla="*/ 5887436 w 5887436"/>
              <a:gd name="connsiteY2" fmla="*/ 3539021 h 3545226"/>
              <a:gd name="connsiteX3" fmla="*/ 1802452 w 5887436"/>
              <a:gd name="connsiteY3" fmla="*/ 2048153 h 3545226"/>
              <a:gd name="connsiteX4" fmla="*/ 202252 w 5887436"/>
              <a:gd name="connsiteY4" fmla="*/ 0 h 3545226"/>
              <a:gd name="connsiteX0" fmla="*/ 263011 w 5948195"/>
              <a:gd name="connsiteY0" fmla="*/ 0 h 3546973"/>
              <a:gd name="connsiteX1" fmla="*/ 5421421 w 5948195"/>
              <a:gd name="connsiteY1" fmla="*/ 29818 h 3546973"/>
              <a:gd name="connsiteX2" fmla="*/ 5948195 w 5948195"/>
              <a:gd name="connsiteY2" fmla="*/ 3539021 h 3546973"/>
              <a:gd name="connsiteX3" fmla="*/ 1664429 w 5948195"/>
              <a:gd name="connsiteY3" fmla="*/ 2425840 h 3546973"/>
              <a:gd name="connsiteX4" fmla="*/ 263011 w 5948195"/>
              <a:gd name="connsiteY4" fmla="*/ 0 h 3546973"/>
              <a:gd name="connsiteX0" fmla="*/ 108321 w 5793505"/>
              <a:gd name="connsiteY0" fmla="*/ 0 h 3546973"/>
              <a:gd name="connsiteX1" fmla="*/ 5266731 w 5793505"/>
              <a:gd name="connsiteY1" fmla="*/ 29818 h 3546973"/>
              <a:gd name="connsiteX2" fmla="*/ 5793505 w 5793505"/>
              <a:gd name="connsiteY2" fmla="*/ 3539021 h 3546973"/>
              <a:gd name="connsiteX3" fmla="*/ 1509739 w 5793505"/>
              <a:gd name="connsiteY3" fmla="*/ 2425840 h 3546973"/>
              <a:gd name="connsiteX4" fmla="*/ 108321 w 5793505"/>
              <a:gd name="connsiteY4" fmla="*/ 0 h 3546973"/>
              <a:gd name="connsiteX0" fmla="*/ 85409 w 5770593"/>
              <a:gd name="connsiteY0" fmla="*/ 0 h 3546973"/>
              <a:gd name="connsiteX1" fmla="*/ 5243819 w 5770593"/>
              <a:gd name="connsiteY1" fmla="*/ 29818 h 3546973"/>
              <a:gd name="connsiteX2" fmla="*/ 5770593 w 5770593"/>
              <a:gd name="connsiteY2" fmla="*/ 3539021 h 3546973"/>
              <a:gd name="connsiteX3" fmla="*/ 1486827 w 5770593"/>
              <a:gd name="connsiteY3" fmla="*/ 2425840 h 3546973"/>
              <a:gd name="connsiteX4" fmla="*/ 85409 w 5770593"/>
              <a:gd name="connsiteY4" fmla="*/ 0 h 3546973"/>
              <a:gd name="connsiteX0" fmla="*/ 77374 w 5762558"/>
              <a:gd name="connsiteY0" fmla="*/ 0 h 3546973"/>
              <a:gd name="connsiteX1" fmla="*/ 5235784 w 5762558"/>
              <a:gd name="connsiteY1" fmla="*/ 29818 h 3546973"/>
              <a:gd name="connsiteX2" fmla="*/ 5762558 w 5762558"/>
              <a:gd name="connsiteY2" fmla="*/ 3539021 h 3546973"/>
              <a:gd name="connsiteX3" fmla="*/ 1478792 w 5762558"/>
              <a:gd name="connsiteY3" fmla="*/ 2425840 h 3546973"/>
              <a:gd name="connsiteX4" fmla="*/ 77374 w 5762558"/>
              <a:gd name="connsiteY4" fmla="*/ 0 h 3546973"/>
              <a:gd name="connsiteX0" fmla="*/ 86284 w 5771468"/>
              <a:gd name="connsiteY0" fmla="*/ 0 h 3546973"/>
              <a:gd name="connsiteX1" fmla="*/ 5244694 w 5771468"/>
              <a:gd name="connsiteY1" fmla="*/ 29818 h 3546973"/>
              <a:gd name="connsiteX2" fmla="*/ 5771468 w 5771468"/>
              <a:gd name="connsiteY2" fmla="*/ 3539021 h 3546973"/>
              <a:gd name="connsiteX3" fmla="*/ 1487702 w 5771468"/>
              <a:gd name="connsiteY3" fmla="*/ 2425840 h 3546973"/>
              <a:gd name="connsiteX4" fmla="*/ 86284 w 5771468"/>
              <a:gd name="connsiteY4" fmla="*/ 0 h 3546973"/>
              <a:gd name="connsiteX0" fmla="*/ 86284 w 5771468"/>
              <a:gd name="connsiteY0" fmla="*/ 0 h 3702637"/>
              <a:gd name="connsiteX1" fmla="*/ 5244694 w 5771468"/>
              <a:gd name="connsiteY1" fmla="*/ 29818 h 3702637"/>
              <a:gd name="connsiteX2" fmla="*/ 5771468 w 5771468"/>
              <a:gd name="connsiteY2" fmla="*/ 3539021 h 3702637"/>
              <a:gd name="connsiteX3" fmla="*/ 1487702 w 5771468"/>
              <a:gd name="connsiteY3" fmla="*/ 2425840 h 3702637"/>
              <a:gd name="connsiteX4" fmla="*/ 86284 w 5771468"/>
              <a:gd name="connsiteY4" fmla="*/ 0 h 3702637"/>
              <a:gd name="connsiteX0" fmla="*/ 86284 w 5264573"/>
              <a:gd name="connsiteY0" fmla="*/ 0 h 3796178"/>
              <a:gd name="connsiteX1" fmla="*/ 5244694 w 5264573"/>
              <a:gd name="connsiteY1" fmla="*/ 29818 h 3796178"/>
              <a:gd name="connsiteX2" fmla="*/ 5264573 w 5264573"/>
              <a:gd name="connsiteY2" fmla="*/ 3678169 h 3796178"/>
              <a:gd name="connsiteX3" fmla="*/ 1487702 w 5264573"/>
              <a:gd name="connsiteY3" fmla="*/ 2425840 h 3796178"/>
              <a:gd name="connsiteX4" fmla="*/ 86284 w 5264573"/>
              <a:gd name="connsiteY4" fmla="*/ 0 h 3796178"/>
              <a:gd name="connsiteX0" fmla="*/ 86284 w 5264573"/>
              <a:gd name="connsiteY0" fmla="*/ 0 h 3897510"/>
              <a:gd name="connsiteX1" fmla="*/ 5244694 w 5264573"/>
              <a:gd name="connsiteY1" fmla="*/ 29818 h 3897510"/>
              <a:gd name="connsiteX2" fmla="*/ 5264573 w 5264573"/>
              <a:gd name="connsiteY2" fmla="*/ 3678169 h 3897510"/>
              <a:gd name="connsiteX3" fmla="*/ 1487702 w 5264573"/>
              <a:gd name="connsiteY3" fmla="*/ 2425840 h 3897510"/>
              <a:gd name="connsiteX4" fmla="*/ 86284 w 5264573"/>
              <a:gd name="connsiteY4" fmla="*/ 0 h 3897510"/>
              <a:gd name="connsiteX0" fmla="*/ 86284 w 5264573"/>
              <a:gd name="connsiteY0" fmla="*/ 0 h 3831404"/>
              <a:gd name="connsiteX1" fmla="*/ 5244694 w 5264573"/>
              <a:gd name="connsiteY1" fmla="*/ 29818 h 3831404"/>
              <a:gd name="connsiteX2" fmla="*/ 5264573 w 5264573"/>
              <a:gd name="connsiteY2" fmla="*/ 3678169 h 3831404"/>
              <a:gd name="connsiteX3" fmla="*/ 1487702 w 5264573"/>
              <a:gd name="connsiteY3" fmla="*/ 2425840 h 3831404"/>
              <a:gd name="connsiteX4" fmla="*/ 86284 w 5264573"/>
              <a:gd name="connsiteY4" fmla="*/ 0 h 3831404"/>
              <a:gd name="connsiteX0" fmla="*/ 86284 w 5264573"/>
              <a:gd name="connsiteY0" fmla="*/ 0 h 3893101"/>
              <a:gd name="connsiteX1" fmla="*/ 5244694 w 5264573"/>
              <a:gd name="connsiteY1" fmla="*/ 29818 h 3893101"/>
              <a:gd name="connsiteX2" fmla="*/ 5264573 w 5264573"/>
              <a:gd name="connsiteY2" fmla="*/ 3678169 h 3893101"/>
              <a:gd name="connsiteX3" fmla="*/ 1487702 w 5264573"/>
              <a:gd name="connsiteY3" fmla="*/ 2425840 h 3893101"/>
              <a:gd name="connsiteX4" fmla="*/ 86284 w 5264573"/>
              <a:gd name="connsiteY4" fmla="*/ 0 h 3893101"/>
              <a:gd name="connsiteX0" fmla="*/ 86284 w 5264573"/>
              <a:gd name="connsiteY0" fmla="*/ 0 h 3888384"/>
              <a:gd name="connsiteX1" fmla="*/ 5244694 w 5264573"/>
              <a:gd name="connsiteY1" fmla="*/ 29818 h 3888384"/>
              <a:gd name="connsiteX2" fmla="*/ 5264573 w 5264573"/>
              <a:gd name="connsiteY2" fmla="*/ 3678169 h 3888384"/>
              <a:gd name="connsiteX3" fmla="*/ 1487702 w 5264573"/>
              <a:gd name="connsiteY3" fmla="*/ 2425840 h 3888384"/>
              <a:gd name="connsiteX4" fmla="*/ 86284 w 5264573"/>
              <a:gd name="connsiteY4" fmla="*/ 0 h 3888384"/>
              <a:gd name="connsiteX0" fmla="*/ 87175 w 5265464"/>
              <a:gd name="connsiteY0" fmla="*/ 0 h 3888384"/>
              <a:gd name="connsiteX1" fmla="*/ 5245585 w 5265464"/>
              <a:gd name="connsiteY1" fmla="*/ 29818 h 3888384"/>
              <a:gd name="connsiteX2" fmla="*/ 5265464 w 5265464"/>
              <a:gd name="connsiteY2" fmla="*/ 3678169 h 3888384"/>
              <a:gd name="connsiteX3" fmla="*/ 1488593 w 5265464"/>
              <a:gd name="connsiteY3" fmla="*/ 2425840 h 3888384"/>
              <a:gd name="connsiteX4" fmla="*/ 87175 w 5265464"/>
              <a:gd name="connsiteY4" fmla="*/ 0 h 3888384"/>
              <a:gd name="connsiteX0" fmla="*/ 87175 w 5265464"/>
              <a:gd name="connsiteY0" fmla="*/ 0 h 3910260"/>
              <a:gd name="connsiteX1" fmla="*/ 5245585 w 5265464"/>
              <a:gd name="connsiteY1" fmla="*/ 29818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  <a:gd name="connsiteX0" fmla="*/ 87175 w 5265464"/>
              <a:gd name="connsiteY0" fmla="*/ 0 h 3910260"/>
              <a:gd name="connsiteX1" fmla="*/ 5245585 w 5265464"/>
              <a:gd name="connsiteY1" fmla="*/ 1 h 3910260"/>
              <a:gd name="connsiteX2" fmla="*/ 5265464 w 5265464"/>
              <a:gd name="connsiteY2" fmla="*/ 3678169 h 3910260"/>
              <a:gd name="connsiteX3" fmla="*/ 1488593 w 5265464"/>
              <a:gd name="connsiteY3" fmla="*/ 2425840 h 3910260"/>
              <a:gd name="connsiteX4" fmla="*/ 87175 w 5265464"/>
              <a:gd name="connsiteY4" fmla="*/ 0 h 391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5464" h="3910260">
                <a:moveTo>
                  <a:pt x="87175" y="0"/>
                </a:moveTo>
                <a:lnTo>
                  <a:pt x="5245585" y="1"/>
                </a:lnTo>
                <a:lnTo>
                  <a:pt x="5265464" y="3678169"/>
                </a:lnTo>
                <a:cubicBezTo>
                  <a:pt x="4573037" y="4016100"/>
                  <a:pt x="2369864" y="4244700"/>
                  <a:pt x="1488593" y="2425840"/>
                </a:cubicBezTo>
                <a:cubicBezTo>
                  <a:pt x="269393" y="1859080"/>
                  <a:pt x="-214312" y="944447"/>
                  <a:pt x="87175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>
              <a:defRPr lang="pt-BR" dirty="0"/>
            </a:lvl1pPr>
          </a:lstStyle>
          <a:p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564283AD-3BC5-090C-5A40-D1A3B6F227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6397E30-2C4F-FD2B-6F4E-05E4F7F034AD}"/>
              </a:ext>
            </a:extLst>
          </p:cNvPr>
          <p:cNvSpPr/>
          <p:nvPr userDrawn="1"/>
        </p:nvSpPr>
        <p:spPr>
          <a:xfrm>
            <a:off x="1" y="584462"/>
            <a:ext cx="603314" cy="565608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B67DA2B3-7E24-FBB9-4E06-B5EDDED31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4462"/>
            <a:ext cx="9478992" cy="10631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1" name="Espaço Reservado para Texto 7">
            <a:extLst>
              <a:ext uri="{FF2B5EF4-FFF2-40B4-BE49-F238E27FC236}">
                <a16:creationId xmlns:a16="http://schemas.microsoft.com/office/drawing/2014/main" id="{E0797BC9-07CA-A3EC-E112-2E4F1EF7B8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009020"/>
            <a:ext cx="6397487" cy="2959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Evitar textos muito grandes em uma só página. É melhor desmembrar a página para que todos possam conseguir visualizar seu conteúdo.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42412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8ADA480C-8CCE-428F-BFAD-333227DDFDFC}"/>
              </a:ext>
            </a:extLst>
          </p:cNvPr>
          <p:cNvSpPr/>
          <p:nvPr userDrawn="1"/>
        </p:nvSpPr>
        <p:spPr>
          <a:xfrm>
            <a:off x="2724347" y="0"/>
            <a:ext cx="4815140" cy="5555411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1E85CBB-125D-89FB-BD92-AE8143BAEB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18899" y="6466786"/>
            <a:ext cx="673101" cy="321296"/>
          </a:xfrm>
        </p:spPr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D4ED5A28-DF23-DBB6-8E54-14618407EDE1}"/>
              </a:ext>
            </a:extLst>
          </p:cNvPr>
          <p:cNvSpPr/>
          <p:nvPr userDrawn="1"/>
        </p:nvSpPr>
        <p:spPr>
          <a:xfrm>
            <a:off x="0" y="6419653"/>
            <a:ext cx="377072" cy="47133"/>
          </a:xfrm>
          <a:prstGeom prst="rect">
            <a:avLst/>
          </a:prstGeom>
          <a:solidFill>
            <a:srgbClr val="FAB51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2DB21A-CE4A-BE64-B85F-03E5F1DB4CDB}"/>
              </a:ext>
            </a:extLst>
          </p:cNvPr>
          <p:cNvSpPr txBox="1"/>
          <p:nvPr userDrawn="1"/>
        </p:nvSpPr>
        <p:spPr>
          <a:xfrm>
            <a:off x="414781" y="6296261"/>
            <a:ext cx="23095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/>
            <a:r>
              <a:rPr lang="pt-BR" sz="1600" b="0" i="0" u="none" strike="noStrike" spc="300" baseline="30000" dirty="0">
                <a:solidFill>
                  <a:srgbClr val="004288"/>
                </a:solidFill>
                <a:latin typeface="Segoe UI" panose="020B0502040204020203" pitchFamily="34" charset="0"/>
              </a:rPr>
              <a:t>WWW.CREA-MG.ORG.BR</a:t>
            </a:r>
            <a:endParaRPr lang="pt-BR" sz="1600" spc="300" dirty="0">
              <a:solidFill>
                <a:srgbClr val="004288"/>
              </a:solidFill>
            </a:endParaRP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E933B366-0BFA-5F32-0FB4-2E282340D6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21072" y="6061665"/>
            <a:ext cx="1599290" cy="4691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EC4E84C-7D3F-6810-C0D5-D22C793BEF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0079" y="584462"/>
            <a:ext cx="3992593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93256"/>
                </a:solidFill>
              </a:defRPr>
            </a:lvl1pPr>
          </a:lstStyle>
          <a:p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TÍTULO EM CAIXA ALTA. </a:t>
            </a:r>
            <a:b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</a:br>
            <a:r>
              <a:rPr lang="pt-BR" sz="3600" dirty="0">
                <a:solidFill>
                  <a:srgbClr val="004288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CORPO 32 A 46.</a:t>
            </a:r>
          </a:p>
        </p:txBody>
      </p:sp>
      <p:sp>
        <p:nvSpPr>
          <p:cNvPr id="16" name="Espaço Reservado para Texto 9">
            <a:extLst>
              <a:ext uri="{FF2B5EF4-FFF2-40B4-BE49-F238E27FC236}">
                <a16:creationId xmlns:a16="http://schemas.microsoft.com/office/drawing/2014/main" id="{A3248C1F-5143-C74F-4BB7-929DEB3722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10465" y="3493697"/>
            <a:ext cx="3405996" cy="18537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rgbClr val="3D3D3C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rgbClr val="3D3D3C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rgbClr val="3D3D3C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rgbClr val="3D3D3C"/>
                </a:solidFill>
                <a:latin typeface="+mj-lt"/>
              </a:defRPr>
            </a:lvl5pPr>
          </a:lstStyle>
          <a:p>
            <a:pPr lvl="0"/>
            <a:r>
              <a:rPr lang="pt-BR" dirty="0"/>
              <a:t>Subtítulo. Caixa baixa. Corpo 22 a 28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2A19C720-8822-4852-EBE3-A4A9841D2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724150" cy="272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pt-BR"/>
          </a:p>
        </p:txBody>
      </p:sp>
      <p:sp>
        <p:nvSpPr>
          <p:cNvPr id="19" name="Espaço Reservado para Texto 7">
            <a:extLst>
              <a:ext uri="{FF2B5EF4-FFF2-40B4-BE49-F238E27FC236}">
                <a16:creationId xmlns:a16="http://schemas.microsoft.com/office/drawing/2014/main" id="{9AA3FF71-1358-774C-239E-E8B9769430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13453" y="3493697"/>
            <a:ext cx="3233468" cy="20617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3D3D3C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Texto curto. Sugestão corpo entre 20 e 26. Negritar palavras-chave. </a:t>
            </a:r>
          </a:p>
        </p:txBody>
      </p:sp>
    </p:spTree>
    <p:extLst>
      <p:ext uri="{BB962C8B-B14F-4D97-AF65-F5344CB8AC3E}">
        <p14:creationId xmlns:p14="http://schemas.microsoft.com/office/powerpoint/2010/main" val="108187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9AEB9B7-B693-BC4A-E4C0-EB4202D38E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5197D90-4F90-4C81-2FC8-8EC0EB4ED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585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A71E9C5-FA77-7672-A385-CDF05A956CA1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ço Reservado para Número de Slide 2">
            <a:extLst>
              <a:ext uri="{FF2B5EF4-FFF2-40B4-BE49-F238E27FC236}">
                <a16:creationId xmlns:a16="http://schemas.microsoft.com/office/drawing/2014/main" id="{23512BD8-D891-28E9-6B1C-6D0A30BD5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899" y="6466786"/>
            <a:ext cx="673101" cy="321296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fld id="{03DC2DEF-D2FE-4B45-ABA4-9F153FD1C98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7" r:id="rId2"/>
    <p:sldLayoutId id="2147483715" r:id="rId3"/>
    <p:sldLayoutId id="2147483710" r:id="rId4"/>
    <p:sldLayoutId id="2147483716" r:id="rId5"/>
    <p:sldLayoutId id="2147483712" r:id="rId6"/>
    <p:sldLayoutId id="2147483713" r:id="rId7"/>
    <p:sldLayoutId id="2147483717" r:id="rId8"/>
    <p:sldLayoutId id="2147483714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4288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5BAFBC1E-5F05-BF5A-6308-AB306E2A1B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</a:t>
            </a:fld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EFE9339-7037-6A8B-EC1E-431069E50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DDB9067-F063-E9B8-59B8-943298C18C48}"/>
              </a:ext>
            </a:extLst>
          </p:cNvPr>
          <p:cNvSpPr txBox="1"/>
          <p:nvPr/>
        </p:nvSpPr>
        <p:spPr>
          <a:xfrm>
            <a:off x="1371599" y="309521"/>
            <a:ext cx="1082040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5000"/>
              </a:lnSpc>
            </a:pPr>
            <a:r>
              <a:rPr lang="pt-BR" alt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Seminário de Apresentação dos </a:t>
            </a:r>
          </a:p>
          <a:p>
            <a:pPr algn="ctr">
              <a:lnSpc>
                <a:spcPct val="95000"/>
              </a:lnSpc>
            </a:pPr>
            <a:r>
              <a:rPr lang="pt-BR" alt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de Trabalho do CREA-MG</a:t>
            </a:r>
            <a:endParaRPr lang="pt-B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8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66C5C-8D8C-D84B-ECDB-8B0DC1B0A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11FDD56-03E4-8E23-BBAC-0A1F7B0120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10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297E0D8-2CEE-DBBA-FBD8-61C5FCE4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0FB6664-3620-903D-F464-53DB843851D3}"/>
              </a:ext>
            </a:extLst>
          </p:cNvPr>
          <p:cNvSpPr txBox="1"/>
          <p:nvPr/>
        </p:nvSpPr>
        <p:spPr>
          <a:xfrm>
            <a:off x="1683907" y="1517866"/>
            <a:ext cx="9065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Questionário direcionado a </a:t>
            </a:r>
            <a:r>
              <a:rPr lang="pt-BR" sz="2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PROFISSIONAIS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EE80A6B-7628-442E-DD0F-AB6EDD023687}"/>
              </a:ext>
            </a:extLst>
          </p:cNvPr>
          <p:cNvSpPr txBox="1"/>
          <p:nvPr/>
        </p:nvSpPr>
        <p:spPr>
          <a:xfrm>
            <a:off x="1683906" y="2939256"/>
            <a:ext cx="71552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e a economia de baixo carbono.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Resposta: 50 profissionais</a:t>
            </a:r>
          </a:p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Áreas: Agronomia e Engenharias</a:t>
            </a:r>
          </a:p>
        </p:txBody>
      </p:sp>
    </p:spTree>
    <p:extLst>
      <p:ext uri="{BB962C8B-B14F-4D97-AF65-F5344CB8AC3E}">
        <p14:creationId xmlns:p14="http://schemas.microsoft.com/office/powerpoint/2010/main" val="2416143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7CE3A-5002-AA4D-EED9-0EE23EF49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0875730-5A19-22F0-42E1-04251D7F2B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11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3224FB02-B7E8-2065-3EC5-4516DB77D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AE4E40D-0A96-1850-B096-183E84166B9C}"/>
              </a:ext>
            </a:extLst>
          </p:cNvPr>
          <p:cNvSpPr txBox="1"/>
          <p:nvPr/>
        </p:nvSpPr>
        <p:spPr>
          <a:xfrm>
            <a:off x="793844" y="1492667"/>
            <a:ext cx="10604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papel as engenharias podem desempenhar na transição para economia de baixo carbono?</a:t>
            </a:r>
            <a:endParaRPr lang="pt-BR" sz="24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8BEFB36-6D47-01DB-0385-C3B4B3227768}"/>
              </a:ext>
            </a:extLst>
          </p:cNvPr>
          <p:cNvSpPr txBox="1"/>
          <p:nvPr/>
        </p:nvSpPr>
        <p:spPr>
          <a:xfrm>
            <a:off x="6095999" y="2518474"/>
            <a:ext cx="55819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61% </a:t>
            </a:r>
            <a:r>
              <a:rPr lang="pt-BR" sz="20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 de tecnologias mais eficientes em termos de energia</a:t>
            </a:r>
          </a:p>
          <a:p>
            <a:endParaRPr lang="pt-BR" sz="2000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 </a:t>
            </a:r>
            <a:r>
              <a:rPr lang="pt-BR" sz="20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 de infraestrutura sustentável</a:t>
            </a:r>
          </a:p>
          <a:p>
            <a:endParaRPr lang="pt-BR" sz="2000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12% </a:t>
            </a:r>
            <a:r>
              <a:rPr lang="pt-BR" sz="20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Implementação de práticas de fabricação mais limpas</a:t>
            </a:r>
          </a:p>
          <a:p>
            <a:endParaRPr lang="pt-BR" sz="2000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 </a:t>
            </a:r>
            <a:r>
              <a:rPr lang="pt-BR" sz="20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Projetos de economia circular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8E0A0265-B234-F912-4564-724E0463F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5526406"/>
              </p:ext>
            </p:extLst>
          </p:nvPr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3906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CE715-8C5F-092F-2EB0-53F9C06CB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18C53C9-5DE1-281D-7957-D594A1B89E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12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EA8CA79E-D64E-DD86-1524-78B38C88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6A967AB-4D0A-F706-1ED2-3D8732F8D721}"/>
              </a:ext>
            </a:extLst>
          </p:cNvPr>
          <p:cNvSpPr txBox="1"/>
          <p:nvPr/>
        </p:nvSpPr>
        <p:spPr>
          <a:xfrm>
            <a:off x="793843" y="1318145"/>
            <a:ext cx="106043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Você acredita que a regulamentação do mercado de carbono aumentará suas possibilidades de atuação em projetos de redução e compensação de GEE?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09CD39-64AE-3036-50DB-BDE1291E1E1A}"/>
              </a:ext>
            </a:extLst>
          </p:cNvPr>
          <p:cNvSpPr txBox="1"/>
          <p:nvPr/>
        </p:nvSpPr>
        <p:spPr>
          <a:xfrm>
            <a:off x="6772274" y="3128074"/>
            <a:ext cx="27282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 - Muito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22% - Mediano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07% - Pouco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04% - Muito pouco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2B0F773-9478-2C06-F886-8BD50464F8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937826"/>
              </p:ext>
            </p:extLst>
          </p:nvPr>
        </p:nvGraphicFramePr>
        <p:xfrm>
          <a:off x="1547541" y="271934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3010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66E6D-ADBC-A15E-6B50-06C947064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E50BDFC-36C1-439C-C367-9F4DA8DC09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13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71771097-92FD-015D-59B2-ACB9F7DF8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9F686E6-C744-0A7C-2E60-8117F474F9C9}"/>
              </a:ext>
            </a:extLst>
          </p:cNvPr>
          <p:cNvSpPr txBox="1"/>
          <p:nvPr/>
        </p:nvSpPr>
        <p:spPr>
          <a:xfrm>
            <a:off x="707484" y="1245449"/>
            <a:ext cx="10509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 a contribuição dos mercados REGULADO e VOLUNTÁRIO de carbono para a mitigação das mudanças climáticas e para o comércio de créditos de carbono?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7C0735-000F-5E8E-51F3-19957C5DE08E}"/>
              </a:ext>
            </a:extLst>
          </p:cNvPr>
          <p:cNvSpPr txBox="1"/>
          <p:nvPr/>
        </p:nvSpPr>
        <p:spPr>
          <a:xfrm>
            <a:off x="5892800" y="2518474"/>
            <a:ext cx="5626099" cy="1420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44% - Maior potencial do mercado regulado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21% - Ambos têm o mesmo potencial 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35% - Não responderam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787537F-2E0A-ABA6-7714-6621FF2704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3984456"/>
              </p:ext>
            </p:extLst>
          </p:nvPr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4468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A139B-0DF4-0D2E-5AC3-28A9C1C98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7466A28-BE14-9D3E-98D3-C302F05862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14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FD55BA84-4FED-87CA-8BE9-24D1D264F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B4C1455-A56E-7961-3CA4-309FDE6B42F2}"/>
              </a:ext>
            </a:extLst>
          </p:cNvPr>
          <p:cNvSpPr txBox="1"/>
          <p:nvPr/>
        </p:nvSpPr>
        <p:spPr>
          <a:xfrm>
            <a:off x="707484" y="1245449"/>
            <a:ext cx="10890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Quais são os principais desafios para os engenheiros na adoção de práticas mais sustentáveis em seus projetos?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7526D0A-C07C-B762-BB38-A308D98BDF0F}"/>
              </a:ext>
            </a:extLst>
          </p:cNvPr>
          <p:cNvSpPr txBox="1"/>
          <p:nvPr/>
        </p:nvSpPr>
        <p:spPr>
          <a:xfrm>
            <a:off x="5577840" y="2274331"/>
            <a:ext cx="5859779" cy="3728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39% - Carência de técnicos para implementação de projetos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23% - Dificuldade de acesso a tecnologias 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23% - Falta de conscientização ou interesse dos clientes ou empregadores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 - Falta de incentivos financeiros e políticas públicas que estimulem a adoção de práticas redutoras de emissão de GEE.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4B1F625F-8ECE-E573-858B-9907628271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540731"/>
              </p:ext>
            </p:extLst>
          </p:nvPr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412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C3CCB-1557-33ED-2B8D-9C73DE54C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5F4D550-904F-C874-5CDF-E5ABA83B8C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15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C43F19BB-19E9-5396-8943-3ABE31AB1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00DCBBE-FC29-F6B4-0EA2-391C5858836E}"/>
              </a:ext>
            </a:extLst>
          </p:cNvPr>
          <p:cNvSpPr txBox="1"/>
          <p:nvPr/>
        </p:nvSpPr>
        <p:spPr>
          <a:xfrm>
            <a:off x="1683907" y="1517866"/>
            <a:ext cx="90653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Questionário direcionado a </a:t>
            </a:r>
            <a:r>
              <a:rPr lang="pt-BR" sz="2400" b="1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2A3F27D-1BBC-27BF-9FFB-92B73E5C741B}"/>
              </a:ext>
            </a:extLst>
          </p:cNvPr>
          <p:cNvSpPr txBox="1"/>
          <p:nvPr/>
        </p:nvSpPr>
        <p:spPr>
          <a:xfrm>
            <a:off x="1288993" y="2583656"/>
            <a:ext cx="96140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Avaliação de práticas e impactos da economia de baixo carbono na atuação das empresas.</a:t>
            </a:r>
          </a:p>
          <a:p>
            <a:pPr marL="681228" indent="-571500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Resposta: 12 empresas</a:t>
            </a:r>
          </a:p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Áreas: Minas Gerais e São Paulo</a:t>
            </a:r>
          </a:p>
        </p:txBody>
      </p:sp>
    </p:spTree>
    <p:extLst>
      <p:ext uri="{BB962C8B-B14F-4D97-AF65-F5344CB8AC3E}">
        <p14:creationId xmlns:p14="http://schemas.microsoft.com/office/powerpoint/2010/main" val="2629496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E9DB8-D6BC-354B-1816-E16850BC4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D2A1739-596D-F746-7DC5-595D5ECAF8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16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C0BB95CF-0092-052C-5915-D99C6FF63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9D34E24-8493-7748-ED77-942799B0CF72}"/>
              </a:ext>
            </a:extLst>
          </p:cNvPr>
          <p:cNvSpPr txBox="1"/>
          <p:nvPr/>
        </p:nvSpPr>
        <p:spPr>
          <a:xfrm>
            <a:off x="650922" y="1466463"/>
            <a:ext cx="108901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66928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Há quanto tempo a empresa faz a gestão das emissões?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2BE9B9-1C43-43B5-3407-4ABB81780CFF}"/>
              </a:ext>
            </a:extLst>
          </p:cNvPr>
          <p:cNvSpPr txBox="1"/>
          <p:nvPr/>
        </p:nvSpPr>
        <p:spPr>
          <a:xfrm>
            <a:off x="6096000" y="2518474"/>
            <a:ext cx="5859779" cy="2343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 - Não faz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- Entre 5 e 10 anos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01% - Não respondeu 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CF1D671F-36E1-B2E4-D906-1560F7A908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6695225"/>
              </p:ext>
            </p:extLst>
          </p:nvPr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31714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0ACA1-B0FE-BEFC-E4AD-A85F1FFE4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C005721-8FBD-DE79-593B-5FF8C159E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17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56A27D0C-2004-72BB-CBD6-B1518D2D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CF35B81-3991-E3EC-E052-DFE65D7265A3}"/>
              </a:ext>
            </a:extLst>
          </p:cNvPr>
          <p:cNvSpPr txBox="1"/>
          <p:nvPr/>
        </p:nvSpPr>
        <p:spPr>
          <a:xfrm>
            <a:off x="650922" y="1466463"/>
            <a:ext cx="10890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que maneira a empresa avalia e mitiga os riscos relacionados às emissões de GEE?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859D365-0C52-DCD3-9CF2-2B7CF6A50205}"/>
              </a:ext>
            </a:extLst>
          </p:cNvPr>
          <p:cNvSpPr txBox="1"/>
          <p:nvPr/>
        </p:nvSpPr>
        <p:spPr>
          <a:xfrm>
            <a:off x="6096000" y="2518474"/>
            <a:ext cx="5859779" cy="326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 - A empresa ainda não possui uma política formal de avaliação e mitigação 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33% - A empresa se baseia nas regulamentações ambientais existentes </a:t>
            </a: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0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01% - Não respondeu 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4D2E1A1-C0B8-0E00-A6A4-D42009CCC000}"/>
              </a:ext>
            </a:extLst>
          </p:cNvPr>
          <p:cNvGraphicFramePr/>
          <p:nvPr/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9402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E92D8B-3804-2CF1-4480-6AB15BBA9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85373E9-8AE8-E7B6-2926-8C1A7E126C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18</a:t>
            </a:fld>
            <a:endParaRPr lang="pt-BR" dirty="0"/>
          </a:p>
        </p:txBody>
      </p:sp>
      <p:sp>
        <p:nvSpPr>
          <p:cNvPr id="8" name="Título 2">
            <a:extLst>
              <a:ext uri="{FF2B5EF4-FFF2-40B4-BE49-F238E27FC236}">
                <a16:creationId xmlns:a16="http://schemas.microsoft.com/office/drawing/2014/main" id="{DC60C88F-9635-763B-8EC9-4FDA42110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1307E8A-1A6D-E9DF-6E7D-C841B31D4715}"/>
              </a:ext>
            </a:extLst>
          </p:cNvPr>
          <p:cNvSpPr txBox="1"/>
          <p:nvPr/>
        </p:nvSpPr>
        <p:spPr>
          <a:xfrm>
            <a:off x="650922" y="1466463"/>
            <a:ext cx="108901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Qual ou quais os principais obstáculos que a empresa enfrenta para uma transição para a economia de baixo carbono?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BEE7D4F-2C6A-2A84-5E34-83B624BEBA05}"/>
              </a:ext>
            </a:extLst>
          </p:cNvPr>
          <p:cNvSpPr txBox="1"/>
          <p:nvPr/>
        </p:nvSpPr>
        <p:spPr>
          <a:xfrm>
            <a:off x="5598161" y="2518474"/>
            <a:ext cx="5821680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- Custos elevados de investimento</a:t>
            </a:r>
          </a:p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- Carência de legislação orientadora</a:t>
            </a:r>
          </a:p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- Dificuldade de acesso ao mercado de carbono</a:t>
            </a:r>
          </a:p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- Falta de tecnologias adequadas</a:t>
            </a:r>
          </a:p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0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10% - Resistência da equipe de liderança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F938C93B-875C-35A1-3DA8-14F795D47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1713327"/>
              </p:ext>
            </p:extLst>
          </p:nvPr>
        </p:nvGraphicFramePr>
        <p:xfrm>
          <a:off x="1478280" y="2518474"/>
          <a:ext cx="3794760" cy="3240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23122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33325-C070-4092-AC14-871EA5B8C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C524327-79A5-B8B5-37BE-4E8BC2509B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19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BEDE304-C629-951D-B8AC-C14F5A2709F5}"/>
              </a:ext>
            </a:extLst>
          </p:cNvPr>
          <p:cNvSpPr txBox="1"/>
          <p:nvPr/>
        </p:nvSpPr>
        <p:spPr>
          <a:xfrm>
            <a:off x="594360" y="1584335"/>
            <a:ext cx="10604311" cy="4455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Relacionar os Objetivos de Desenvolvimento Sustentável (ODS) da ONU e as profissões do sistema CREA/CONFEA.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Relacionar as possíveis maneiras de atuação dos profissionais do sistema CREA/CONFEA na busca por um desenvolvimento sustentável através de uma economia de baixo carbono.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297C9CF4-A52C-FDBE-3A16-0D11B2B2FFAA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3114689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2">
            <a:extLst>
              <a:ext uri="{FF2B5EF4-FFF2-40B4-BE49-F238E27FC236}">
                <a16:creationId xmlns:a16="http://schemas.microsoft.com/office/drawing/2014/main" id="{5048B418-9E01-0515-49F6-EE72C18A0CF0}"/>
              </a:ext>
            </a:extLst>
          </p:cNvPr>
          <p:cNvSpPr txBox="1">
            <a:spLocks/>
          </p:cNvSpPr>
          <p:nvPr/>
        </p:nvSpPr>
        <p:spPr>
          <a:xfrm>
            <a:off x="838200" y="2179985"/>
            <a:ext cx="10515600" cy="8471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FAB51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  <a:t>GRUPO DE TRABALHO SOBRE ECONOMIA DE BAIXO CARBONO</a:t>
            </a:r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br>
              <a:rPr lang="pt-BR" altLang="pt-BR" sz="44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rPr>
            </a:b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3883537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BF16A-4D5C-7092-EA0D-99552184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A44F091-F855-3963-29DC-A4DE8BFCA6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20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FCF138-DD45-3A88-6FA5-ED3BB55B9CB8}"/>
              </a:ext>
            </a:extLst>
          </p:cNvPr>
          <p:cNvSpPr txBox="1"/>
          <p:nvPr/>
        </p:nvSpPr>
        <p:spPr>
          <a:xfrm>
            <a:off x="594360" y="1374521"/>
            <a:ext cx="1060431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Analisar os Objetivos de Desenvolvimento Sustentável (ODS) e as profissões do sistema CREA/CONFEA.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FA4F19C-A4C4-7DC7-4781-543B3802BA8F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F3BAED3-5E88-5573-911C-BD91346A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6" t="20185" r="3761" b="7790"/>
          <a:stretch/>
        </p:blipFill>
        <p:spPr>
          <a:xfrm>
            <a:off x="2576066" y="2635441"/>
            <a:ext cx="6640898" cy="329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7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2ABE9-0707-C2E0-E29F-E3205231E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9CC60E9-DDE0-7279-9816-2AF4971D06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21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3C095AC-B0D8-71C6-4DA2-9D9BB6C75F6E}"/>
              </a:ext>
            </a:extLst>
          </p:cNvPr>
          <p:cNvSpPr txBox="1"/>
          <p:nvPr/>
        </p:nvSpPr>
        <p:spPr>
          <a:xfrm>
            <a:off x="1078317" y="1683560"/>
            <a:ext cx="6279949" cy="3780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sobre a terra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Combate às alterações climáticas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 limpa e saneamento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Cidades e comunidades sustentáveis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e produção responsáveis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Energia acessível e limpa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Indústria inovação e Infra estrutura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 Zero</a:t>
            </a:r>
          </a:p>
          <a:p>
            <a:pPr marL="681228" indent="-571500">
              <a:lnSpc>
                <a:spcPct val="150000"/>
              </a:lnSpc>
              <a:buFont typeface="+mj-lt"/>
              <a:buAutoNum type="arabicPeriod"/>
            </a:pPr>
            <a:r>
              <a:rPr lang="pt-BR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Erradicação da pobreza</a:t>
            </a:r>
            <a:endParaRPr lang="pt-BR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454B5E34-EAC8-9AAF-AD37-3B653244622A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D7B34941-0786-473D-167E-1C9ED4723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8470" y="1609987"/>
            <a:ext cx="1170992" cy="118126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6C3646D-5FE6-C439-9525-6186CEB2A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4616" y="1616724"/>
            <a:ext cx="1188276" cy="116779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52C72C09-C28E-3DEC-8FB5-CC226C246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355" y="4311396"/>
            <a:ext cx="1133633" cy="112410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938AC9AF-6492-2FD1-E0B8-AA72E3F9F2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174" y="2971112"/>
            <a:ext cx="1133633" cy="1152686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BF29386B-2A5F-2A05-A8A9-1F18086666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3756" y="2980638"/>
            <a:ext cx="1133633" cy="1152686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FD32F19-90C9-5D7E-AD12-821509380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8992" y="4311396"/>
            <a:ext cx="1143160" cy="114316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196052A9-B9DD-8E98-1737-5E5A252D9B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08046" y="1654261"/>
            <a:ext cx="1105054" cy="1143160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BEDC8FEE-F2FE-8324-BBA0-BC6013165E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5829" y="2980638"/>
            <a:ext cx="1133633" cy="114316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6E9BE956-BADD-858E-CD5C-FD81E87269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7647" y="4311396"/>
            <a:ext cx="1143160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27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40254-79D7-4952-0F41-B36557C36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EA91C6F-B540-D9EB-B05E-E5A964555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22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1B8412D-AB49-2A35-6658-E3677B4AC2A0}"/>
              </a:ext>
            </a:extLst>
          </p:cNvPr>
          <p:cNvSpPr txBox="1"/>
          <p:nvPr/>
        </p:nvSpPr>
        <p:spPr>
          <a:xfrm>
            <a:off x="594360" y="1584335"/>
            <a:ext cx="106043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Publicação de Artigo </a:t>
            </a:r>
          </a:p>
          <a:p>
            <a:pPr marL="681228" indent="-571500"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Informar aos leitores sobre o teor e o andamento do Projeto de Lei brasileiro que visa regulamentar o mercado de carbono no Brasil.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F2C0C168-92B4-5756-5625-C8DB4EE7CA6A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32818858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26AC616-5B19-9F9D-CD61-466184EDB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92027CE-5450-BD1C-ADE2-F30B6F5F15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23</a:t>
            </a:fld>
            <a:endParaRPr lang="pt-BR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CAB43B4-6A33-55F3-2BE8-7DFC9A7A2343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8F69F7-185C-27AD-71CB-00DA44EE2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045" y="2046000"/>
            <a:ext cx="4707910" cy="39985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774A11C-1925-D3B9-A84B-6F1BAF1216C0}"/>
              </a:ext>
            </a:extLst>
          </p:cNvPr>
          <p:cNvSpPr txBox="1"/>
          <p:nvPr/>
        </p:nvSpPr>
        <p:spPr>
          <a:xfrm>
            <a:off x="594360" y="1584335"/>
            <a:ext cx="10604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Publicação de Artigo </a:t>
            </a:r>
          </a:p>
        </p:txBody>
      </p:sp>
    </p:spTree>
    <p:extLst>
      <p:ext uri="{BB962C8B-B14F-4D97-AF65-F5344CB8AC3E}">
        <p14:creationId xmlns:p14="http://schemas.microsoft.com/office/powerpoint/2010/main" val="1898928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B29DE23C-43A4-054D-3B19-AE5702966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BD91186-A9BE-630F-A471-7CC4AD835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24</a:t>
            </a:fld>
            <a:endParaRPr lang="pt-BR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24770155-0E8C-9BFE-6BE1-06D46074800E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CF5B7F8-6225-5668-BBF7-A860DD414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59"/>
          <a:stretch/>
        </p:blipFill>
        <p:spPr>
          <a:xfrm>
            <a:off x="4402170" y="2519236"/>
            <a:ext cx="3387660" cy="3542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70D05D9-E780-8EC4-A05F-B2D27DC50CB0}"/>
              </a:ext>
            </a:extLst>
          </p:cNvPr>
          <p:cNvSpPr txBox="1"/>
          <p:nvPr/>
        </p:nvSpPr>
        <p:spPr>
          <a:xfrm>
            <a:off x="594360" y="1584335"/>
            <a:ext cx="10604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Realização do Workshop “O papel das engenharias na transição para uma economia de baixo carbono”.</a:t>
            </a:r>
          </a:p>
        </p:txBody>
      </p:sp>
    </p:spTree>
    <p:extLst>
      <p:ext uri="{BB962C8B-B14F-4D97-AF65-F5344CB8AC3E}">
        <p14:creationId xmlns:p14="http://schemas.microsoft.com/office/powerpoint/2010/main" val="3101453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BE116-FB85-E53D-3816-7D75070FB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9F2BDF3-07A8-EFFD-B2AE-580C961564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25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F1FF2DE-AE44-2AB3-858F-A7EABC766DFF}"/>
              </a:ext>
            </a:extLst>
          </p:cNvPr>
          <p:cNvSpPr txBox="1"/>
          <p:nvPr/>
        </p:nvSpPr>
        <p:spPr>
          <a:xfrm>
            <a:off x="594360" y="1584335"/>
            <a:ext cx="10604311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9728" algn="just">
              <a:spcBef>
                <a:spcPts val="0"/>
              </a:spcBef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2628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Criar oportunidades para engenheiros ampliarem seus conhecimentos sobre transição para uma economia de baixo carbono; </a:t>
            </a:r>
          </a:p>
          <a:p>
            <a:pPr marL="452628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Fomentar a troca de conhecimento e experiencia entre profissionais, buscando debater soluções integradas para o alcance da redução de emissões de carbono e da sustentabilidade em diversos setores, como indústria, transporte, construção civil, energia e agronegócio.</a:t>
            </a:r>
          </a:p>
          <a:p>
            <a:pPr marL="452628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Informar aos profissionais sobre o teor e o andamento do Projeto de Lei brasileiro que visa regulamentar o mercado de carbono no Brasil.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0BE07C1-AC03-9D5B-093B-A9AD47E0B663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1989131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E2618-9D00-F7A0-3D90-A08EC19CD4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B4202DD-673D-C8C2-629C-A913E49A15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26</a:t>
            </a:fld>
            <a:endParaRPr lang="pt-BR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0E241551-96D7-FAEA-69F4-8FE798409576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2350F5-15A6-C99E-6B55-3088E05F0F65}"/>
              </a:ext>
            </a:extLst>
          </p:cNvPr>
          <p:cNvSpPr txBox="1"/>
          <p:nvPr/>
        </p:nvSpPr>
        <p:spPr>
          <a:xfrm>
            <a:off x="594360" y="1584335"/>
            <a:ext cx="106043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Realização do Workshop “O papel das engenharias na transição para uma economia de baixo carbono”.</a:t>
            </a:r>
          </a:p>
        </p:txBody>
      </p:sp>
      <p:pic>
        <p:nvPicPr>
          <p:cNvPr id="5" name="Imagem 4" descr="Grupo de pessoas em pé posando para foto&#10;&#10;Descrição gerada automaticamente">
            <a:extLst>
              <a:ext uri="{FF2B5EF4-FFF2-40B4-BE49-F238E27FC236}">
                <a16:creationId xmlns:a16="http://schemas.microsoft.com/office/drawing/2014/main" id="{40104082-0065-3A9B-5AAC-431EA72BD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2" y="2415332"/>
            <a:ext cx="4759325" cy="356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 descr="Grupo de pessoas em pé na frente de uma loja&#10;&#10;Descrição gerada automaticamente">
            <a:extLst>
              <a:ext uri="{FF2B5EF4-FFF2-40B4-BE49-F238E27FC236}">
                <a16:creationId xmlns:a16="http://schemas.microsoft.com/office/drawing/2014/main" id="{BF94FE79-C319-CB25-938B-177C53954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4" y="2415332"/>
            <a:ext cx="4759325" cy="35694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5667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A76FB-9CCD-D82C-F7AB-D948D212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03A4C48-D944-4A1C-D661-58847EFD4D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27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380F9D5-A5CA-E7E9-E1C8-1FD52CED9210}"/>
              </a:ext>
            </a:extLst>
          </p:cNvPr>
          <p:cNvSpPr txBox="1"/>
          <p:nvPr/>
        </p:nvSpPr>
        <p:spPr>
          <a:xfrm>
            <a:off x="594360" y="1584335"/>
            <a:ext cx="10604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Doação de mudas de espécies florestais nativas</a:t>
            </a:r>
          </a:p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Reforçar a ideia da necessidade de mudança para uma economia de baixo carbono e mostrar que atitudes simples da sociedade podem contribuir significativamente com esse objetivo</a:t>
            </a:r>
            <a:endParaRPr lang="pt-B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672FB761-DBD6-97B7-3BA8-CA1995AE1A52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2304141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E86F-7210-6D04-BDBE-14870E12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508AD79-C458-AF77-DAE2-C77582F0AE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28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2D7439-22F3-C33F-6993-6E3DA157B5E6}"/>
              </a:ext>
            </a:extLst>
          </p:cNvPr>
          <p:cNvSpPr txBox="1"/>
          <p:nvPr/>
        </p:nvSpPr>
        <p:spPr>
          <a:xfrm>
            <a:off x="594360" y="1584335"/>
            <a:ext cx="10604311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Doação de mudas de espécies florestais nativas</a:t>
            </a:r>
          </a:p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 algn="just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Reforçar a ideia da necessidade de mudança para uma economia de baixo carbono e mostrar que atitudes simples da sociedade podem contribuir significativamente com esse objetivo</a:t>
            </a:r>
            <a:endParaRPr lang="pt-B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BFBB180D-51EF-9F0E-461C-9B3D93BB66D5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8ECE1E3-0117-9AD6-29FE-89814281E8AA}"/>
              </a:ext>
            </a:extLst>
          </p:cNvPr>
          <p:cNvSpPr txBox="1"/>
          <p:nvPr/>
        </p:nvSpPr>
        <p:spPr>
          <a:xfrm>
            <a:off x="3195907" y="3885723"/>
            <a:ext cx="58001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Urucum - 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Bixa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orellana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Ipê rosa - 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Handroanthus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heptaphyllus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Canafístula -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Peltophorum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dubium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Pau d´alho -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Gallesia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integrifolia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Jatobá -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Hymenaea</a:t>
            </a:r>
            <a:r>
              <a:rPr lang="pt-B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courbaril</a:t>
            </a: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0271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EA20F-DBDC-E63B-E70E-4FB60C3DB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1A71A99-9E8E-EF74-41C6-E8D9AEDDE1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29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F6A7E58-3D13-0A1F-B4AC-1123CEB27CA3}"/>
              </a:ext>
            </a:extLst>
          </p:cNvPr>
          <p:cNvSpPr txBox="1"/>
          <p:nvPr/>
        </p:nvSpPr>
        <p:spPr>
          <a:xfrm>
            <a:off x="594360" y="1584335"/>
            <a:ext cx="106043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Doação de mudas de espécies florestais nativas</a:t>
            </a:r>
            <a:endParaRPr lang="pt-BR" sz="2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3BBB1038-BBC7-82B1-383B-50C7241D6B7D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6" name="Imagem 5" descr="Pessoas em volta de mesa&#10;&#10;Descrição gerada automaticamente com confiança média">
            <a:extLst>
              <a:ext uri="{FF2B5EF4-FFF2-40B4-BE49-F238E27FC236}">
                <a16:creationId xmlns:a16="http://schemas.microsoft.com/office/drawing/2014/main" id="{3F3763EC-00E2-2D2E-3B90-99482771A2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754" b="10839"/>
          <a:stretch/>
        </p:blipFill>
        <p:spPr>
          <a:xfrm>
            <a:off x="8319782" y="2046000"/>
            <a:ext cx="2258807" cy="39357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 descr="Pessoas em volta de uma mesa&#10;&#10;Descrição gerada automaticamente">
            <a:extLst>
              <a:ext uri="{FF2B5EF4-FFF2-40B4-BE49-F238E27FC236}">
                <a16:creationId xmlns:a16="http://schemas.microsoft.com/office/drawing/2014/main" id="{C2D7E8A0-F898-86EA-AED2-E0C12E20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655" b="10499"/>
          <a:stretch/>
        </p:blipFill>
        <p:spPr>
          <a:xfrm>
            <a:off x="1613410" y="2102704"/>
            <a:ext cx="2258807" cy="3907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 descr="Logotipo&#10;&#10;Descrição gerada automaticamente">
            <a:extLst>
              <a:ext uri="{FF2B5EF4-FFF2-40B4-BE49-F238E27FC236}">
                <a16:creationId xmlns:a16="http://schemas.microsoft.com/office/drawing/2014/main" id="{2D1D8462-41DC-7448-9DF4-E5CEB8209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949" y="2384886"/>
            <a:ext cx="3086101" cy="3086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952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EB7B3A1-2AFF-3917-9C93-94A7CD94C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BF94616D-2811-671F-A804-7F4C9BE82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00" y="277200"/>
            <a:ext cx="10919458" cy="98743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COMPOSIÇÃO</a:t>
            </a:r>
            <a:br>
              <a:rPr lang="pt-BR" sz="3400" dirty="0"/>
            </a:br>
            <a:endParaRPr lang="pt-BR" sz="3400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FD547927-056C-91C0-28A5-03C31D5579AE}"/>
              </a:ext>
            </a:extLst>
          </p:cNvPr>
          <p:cNvSpPr txBox="1">
            <a:spLocks/>
          </p:cNvSpPr>
          <p:nvPr/>
        </p:nvSpPr>
        <p:spPr>
          <a:xfrm>
            <a:off x="6096000" y="1648546"/>
            <a:ext cx="5539422" cy="433251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32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Conselheiros</a:t>
            </a:r>
            <a:r>
              <a:rPr lang="pt-BR" sz="3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Antônio Marcos Generoso 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Carolina Ferreira dos Santos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Maria </a:t>
            </a:r>
            <a:r>
              <a:rPr lang="pt-BR" sz="2400" dirty="0" err="1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Sircia</a:t>
            </a: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Sousa</a:t>
            </a:r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id="{B2C02520-AF52-700D-43EF-710F790FD86D}"/>
              </a:ext>
            </a:extLst>
          </p:cNvPr>
          <p:cNvSpPr txBox="1">
            <a:spLocks/>
          </p:cNvSpPr>
          <p:nvPr/>
        </p:nvSpPr>
        <p:spPr>
          <a:xfrm>
            <a:off x="847726" y="1486990"/>
            <a:ext cx="5539421" cy="388401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spcBef>
                <a:spcPts val="0"/>
              </a:spcBef>
              <a:buNone/>
            </a:pPr>
            <a:r>
              <a:rPr lang="pt-BR" sz="32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Convidados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Ariane Miranda de Oliveira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Fábio Cézar Gomes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Maysa Figueiredo Martins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Nelson Fontes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Octacílio </a:t>
            </a:r>
            <a:r>
              <a:rPr lang="pt-BR" sz="2400" dirty="0" err="1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Toffalini</a:t>
            </a: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Junior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Thiago Magalhães Meireles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</a:pPr>
            <a:r>
              <a:rPr lang="pt-BR" sz="2400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Valéria de Fátima Silva</a:t>
            </a:r>
          </a:p>
          <a:p>
            <a:pPr marL="109728" indent="0">
              <a:spcBef>
                <a:spcPts val="0"/>
              </a:spcBef>
              <a:buNone/>
            </a:pPr>
            <a:endParaRPr lang="pt-BR" sz="44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06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BC00ED-9330-EF51-BD6B-0FB2A4EE0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03C322D8-1799-38FD-D566-FE4B97EBE6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30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5FE0CD-4EA8-56E6-121A-97C43DDFD84F}"/>
              </a:ext>
            </a:extLst>
          </p:cNvPr>
          <p:cNvSpPr txBox="1"/>
          <p:nvPr/>
        </p:nvSpPr>
        <p:spPr>
          <a:xfrm>
            <a:off x="594360" y="2079635"/>
            <a:ext cx="498729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Doação de mudas de espécies florestais nativas</a:t>
            </a:r>
          </a:p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2628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 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o network e a troca de experiências e informações entre os palestrantes e ouvintes do Workshop, complementando o evento. 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63BB2A3E-AEBC-23B0-4099-546A97BC981C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BE6F24A-EBC3-5B2B-7381-E5DA2DEA5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3689" b="36716"/>
          <a:stretch/>
        </p:blipFill>
        <p:spPr>
          <a:xfrm>
            <a:off x="6096000" y="1584335"/>
            <a:ext cx="3430023" cy="454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693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6A72-9B69-D1CC-2150-C136FF08E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12BEEC8-9477-07C4-662D-F9DC2820F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31</a:t>
            </a:fld>
            <a:endParaRPr lang="pt-BR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4598B31D-55FE-2F08-7D71-BD3BD3F29629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200" dirty="0"/>
              <a:t>Produto do Grupo de Trabalho sobre </a:t>
            </a:r>
          </a:p>
          <a:p>
            <a:pPr algn="ctr"/>
            <a:r>
              <a:rPr lang="pt-BR" altLang="pt-BR" sz="3200" dirty="0"/>
              <a:t>Economia de Baixo Carbono</a:t>
            </a:r>
            <a:endParaRPr lang="pt-BR" sz="3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2844013-5C8E-82EA-6FF3-50983EDEF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7459"/>
          <a:stretch/>
        </p:blipFill>
        <p:spPr>
          <a:xfrm>
            <a:off x="3689697" y="1721806"/>
            <a:ext cx="4812605" cy="42686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017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527A3-72C3-0C87-233A-1FB2633CD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6819742E-230A-6814-B35D-478FAD57B6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32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994FDA7E-A76C-A680-BAA3-E86FFF6BF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858" y="2147138"/>
            <a:ext cx="5268142" cy="3726990"/>
          </a:xfrm>
        </p:spPr>
        <p:txBody>
          <a:bodyPr/>
          <a:lstStyle/>
          <a:p>
            <a:pPr marL="109728">
              <a:lnSpc>
                <a:spcPct val="150000"/>
              </a:lnSpc>
              <a:spcBef>
                <a:spcPts val="0"/>
              </a:spcBef>
            </a:pPr>
            <a: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  <a:t>1. CREA-MG </a:t>
            </a:r>
            <a:b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  <a:t>2. Universidade Federal de Viçosa</a:t>
            </a:r>
            <a:b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  <a:t>3. Prefeitura de Extrema </a:t>
            </a:r>
            <a:b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  <a:t>4. Palestrantes do Workshop </a:t>
            </a:r>
            <a:b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</a:br>
            <a: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  <a:t>5. Biosfera </a:t>
            </a:r>
            <a:br>
              <a:rPr lang="pt-BR" sz="2600" b="1" dirty="0">
                <a:solidFill>
                  <a:srgbClr val="0070C0"/>
                </a:solidFill>
                <a:latin typeface="Times New Roman" pitchFamily="18" charset="0"/>
              </a:rPr>
            </a:br>
            <a:endParaRPr lang="pt-BR" sz="36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1752E115-1EAF-7D70-2EAC-332EE685620B}"/>
              </a:ext>
            </a:extLst>
          </p:cNvPr>
          <p:cNvSpPr txBox="1">
            <a:spLocks/>
          </p:cNvSpPr>
          <p:nvPr/>
        </p:nvSpPr>
        <p:spPr>
          <a:xfrm>
            <a:off x="599440" y="584463"/>
            <a:ext cx="1101344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dirty="0"/>
            </a:br>
            <a:r>
              <a:rPr lang="pt-BR" altLang="pt-BR" dirty="0"/>
              <a:t>Agradecimentos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40987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15782-C17A-3550-5CDE-029E8F749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A23AE6D-6CAB-2249-61BF-5CBCEDDBB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33</a:t>
            </a:fld>
            <a:endParaRPr lang="pt-BR" dirty="0"/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4BC7F9E-ED3E-106D-8A3D-3BD031CD0184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200" dirty="0"/>
              <a:t>Mensagem Final</a:t>
            </a:r>
            <a:endParaRPr lang="pt-BR" sz="3400" dirty="0"/>
          </a:p>
        </p:txBody>
      </p:sp>
      <p:pic>
        <p:nvPicPr>
          <p:cNvPr id="5" name="Imagem 4" descr="Pássaro colorido com desenho de personagem&#10;&#10;Descrição gerada automaticamente com confiança média">
            <a:extLst>
              <a:ext uri="{FF2B5EF4-FFF2-40B4-BE49-F238E27FC236}">
                <a16:creationId xmlns:a16="http://schemas.microsoft.com/office/drawing/2014/main" id="{7F03488A-75C4-7AE1-65ED-89E8FF53A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939" y="1323973"/>
            <a:ext cx="4991348" cy="4562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AE2279C-FA51-F6C7-0ACC-3D2322E60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" t="7724" r="7023" b="7724"/>
          <a:stretch/>
        </p:blipFill>
        <p:spPr bwMode="auto">
          <a:xfrm>
            <a:off x="1255901" y="1323973"/>
            <a:ext cx="4638161" cy="45624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356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F8-2A3A-FA17-6D53-2ECFCB06B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C962090-7E67-9186-5782-43F8E293A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4</a:t>
            </a:fld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32B95BA-0684-2A14-81F1-A5AEEA62CEE5}"/>
              </a:ext>
            </a:extLst>
          </p:cNvPr>
          <p:cNvSpPr txBox="1"/>
          <p:nvPr/>
        </p:nvSpPr>
        <p:spPr>
          <a:xfrm>
            <a:off x="678542" y="1264638"/>
            <a:ext cx="10292080" cy="44986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Promover a integração e a orientação dos profissionais registrados no CREA-MG quanto às melhores práticas e inovações relacionadas à economia de baixo carbono. </a:t>
            </a: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t-BR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2 - Alinhar as atividades profissionais regulamentadas pelo CREA às demandas de sustentabilidade, fornecendo suporte técnico, atualização contínua e fortalecendo o papel dos membros na transição para uma economia ambientalmente responsável.</a:t>
            </a:r>
            <a:r>
              <a:rPr lang="pt-BR" sz="2600" b="1" dirty="0">
                <a:solidFill>
                  <a:srgbClr val="004288"/>
                </a:solidFill>
                <a:latin typeface="Times New Roman" pitchFamily="18" charset="0"/>
              </a:rPr>
              <a:t>	</a:t>
            </a:r>
            <a:endParaRPr lang="pt-BR" sz="4400" dirty="0">
              <a:solidFill>
                <a:srgbClr val="004288"/>
              </a:solidFill>
              <a:latin typeface="Times New Roman" pitchFamily="18" charset="0"/>
            </a:endParaRP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B3BA4764-E4C2-6A88-A7F5-84ABF2E3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000" y="277200"/>
            <a:ext cx="10919458" cy="98743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OBJETIVOS</a:t>
            </a:r>
            <a:br>
              <a:rPr lang="pt-BR" sz="3400" dirty="0"/>
            </a:b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3681969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9104E-D5E8-44B1-3F97-ABA92E340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70513E9-6B75-8B10-A73A-7CFC03E3B5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5</a:t>
            </a:fld>
            <a:endParaRPr lang="pt-BR" dirty="0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A54515DB-0A3E-B79C-C654-6EFC005F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2CED511-827C-45EF-837F-5594D7C80570}"/>
              </a:ext>
            </a:extLst>
          </p:cNvPr>
          <p:cNvSpPr txBox="1"/>
          <p:nvPr/>
        </p:nvSpPr>
        <p:spPr>
          <a:xfrm>
            <a:off x="762000" y="1501627"/>
            <a:ext cx="101193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Reuniões do GT</a:t>
            </a:r>
          </a:p>
          <a:p>
            <a:pPr marL="681228" indent="-5715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Debater sobre a atuação dos profissionais vinculados ao sistema CREA/CONFEA na economia de baixo carbono.</a:t>
            </a:r>
          </a:p>
        </p:txBody>
      </p:sp>
      <p:pic>
        <p:nvPicPr>
          <p:cNvPr id="6" name="Imagem 5" descr="Pessoas sentadas ao redor de uma mesa&#10;&#10;Descrição gerada automaticamente">
            <a:extLst>
              <a:ext uri="{FF2B5EF4-FFF2-40B4-BE49-F238E27FC236}">
                <a16:creationId xmlns:a16="http://schemas.microsoft.com/office/drawing/2014/main" id="{635921FF-5737-2230-EBF9-5442E2B633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2832348"/>
            <a:ext cx="6915150" cy="31874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0117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16569-26BA-1756-9B66-6F2FA2EF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CF51DBB2-9E08-8BC5-3AA9-432642BE2C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6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57F7565-0142-668C-4F5E-2D9F642993F5}"/>
              </a:ext>
            </a:extLst>
          </p:cNvPr>
          <p:cNvSpPr txBox="1"/>
          <p:nvPr/>
        </p:nvSpPr>
        <p:spPr>
          <a:xfrm>
            <a:off x="680905" y="1340495"/>
            <a:ext cx="10604311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Visita técnica a Extrema - MG</a:t>
            </a:r>
          </a:p>
          <a:p>
            <a:pPr marL="681228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Conhecer o Programa Municipal - Extrema no Clima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DBBB290-137A-84D7-3F16-1F716FD92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011" y="2567389"/>
            <a:ext cx="7501978" cy="33812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Título 2">
            <a:extLst>
              <a:ext uri="{FF2B5EF4-FFF2-40B4-BE49-F238E27FC236}">
                <a16:creationId xmlns:a16="http://schemas.microsoft.com/office/drawing/2014/main" id="{B4431343-8DB0-4237-A3B5-32BBF6419080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</p:spTree>
    <p:extLst>
      <p:ext uri="{BB962C8B-B14F-4D97-AF65-F5344CB8AC3E}">
        <p14:creationId xmlns:p14="http://schemas.microsoft.com/office/powerpoint/2010/main" val="1320179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52D7E-6B71-00FA-1C59-30736A3CE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2853B2A-2A99-1BC4-0B24-63840EEEDD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7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8D47B59-92BC-7E57-F3B2-5BE3FEA5F8AA}"/>
              </a:ext>
            </a:extLst>
          </p:cNvPr>
          <p:cNvSpPr txBox="1"/>
          <p:nvPr/>
        </p:nvSpPr>
        <p:spPr>
          <a:xfrm>
            <a:off x="680905" y="1340495"/>
            <a:ext cx="106043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Visita técnica a Extrema - MG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C3AD52E6-F446-81EB-A4FD-C4F8C3D5FBE8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3" name="Imagem 2" descr="Pessoas em campo de terra&#10;&#10;Descrição gerada automaticamente">
            <a:extLst>
              <a:ext uri="{FF2B5EF4-FFF2-40B4-BE49-F238E27FC236}">
                <a16:creationId xmlns:a16="http://schemas.microsoft.com/office/drawing/2014/main" id="{AB22C4BC-1F62-7F3B-3523-F90108CB3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5" r="26850"/>
          <a:stretch/>
        </p:blipFill>
        <p:spPr>
          <a:xfrm>
            <a:off x="1431479" y="2754218"/>
            <a:ext cx="4600575" cy="305276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 descr="Jardim com cerca de madeira&#10;&#10;Descrição gerada automaticamente">
            <a:extLst>
              <a:ext uri="{FF2B5EF4-FFF2-40B4-BE49-F238E27FC236}">
                <a16:creationId xmlns:a16="http://schemas.microsoft.com/office/drawing/2014/main" id="{0F7D677C-202D-FFF9-B6F9-F87F0BA84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2754218"/>
            <a:ext cx="4073971" cy="30554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7574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B3A5A-BA27-1CE3-82A4-8164175F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5AE6B089-F224-217E-8F39-A3EB557D4B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8</a:t>
            </a:fld>
            <a:endParaRPr lang="pt-BR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EABD13C-B31E-94BB-3C5F-A5F03710C0D1}"/>
              </a:ext>
            </a:extLst>
          </p:cNvPr>
          <p:cNvSpPr/>
          <p:nvPr/>
        </p:nvSpPr>
        <p:spPr>
          <a:xfrm>
            <a:off x="463232" y="2610564"/>
            <a:ext cx="5104448" cy="2275373"/>
          </a:xfrm>
          <a:custGeom>
            <a:avLst/>
            <a:gdLst>
              <a:gd name="connsiteX0" fmla="*/ 0 w 5104448"/>
              <a:gd name="connsiteY0" fmla="*/ 0 h 2275373"/>
              <a:gd name="connsiteX1" fmla="*/ 5104448 w 5104448"/>
              <a:gd name="connsiteY1" fmla="*/ 0 h 2275373"/>
              <a:gd name="connsiteX2" fmla="*/ 5104448 w 5104448"/>
              <a:gd name="connsiteY2" fmla="*/ 2275373 h 2275373"/>
              <a:gd name="connsiteX3" fmla="*/ 0 w 5104448"/>
              <a:gd name="connsiteY3" fmla="*/ 2275373 h 2275373"/>
              <a:gd name="connsiteX4" fmla="*/ 0 w 5104448"/>
              <a:gd name="connsiteY4" fmla="*/ 0 h 2275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04448" h="2275373" extrusionOk="0">
                <a:moveTo>
                  <a:pt x="0" y="0"/>
                </a:moveTo>
                <a:cubicBezTo>
                  <a:pt x="2513268" y="-90204"/>
                  <a:pt x="2600673" y="-99097"/>
                  <a:pt x="5104448" y="0"/>
                </a:cubicBezTo>
                <a:cubicBezTo>
                  <a:pt x="5138473" y="679418"/>
                  <a:pt x="5168894" y="1921425"/>
                  <a:pt x="5104448" y="2275373"/>
                </a:cubicBezTo>
                <a:cubicBezTo>
                  <a:pt x="3723348" y="2407802"/>
                  <a:pt x="1848383" y="2348508"/>
                  <a:pt x="0" y="2275373"/>
                </a:cubicBezTo>
                <a:cubicBezTo>
                  <a:pt x="121905" y="1750364"/>
                  <a:pt x="57435" y="64692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7984288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193256"/>
                </a:solidFill>
              </a:rPr>
              <a:t>Empresas instaladas no município são </a:t>
            </a:r>
            <a:r>
              <a:rPr lang="pt-BR" sz="2400" b="1" dirty="0">
                <a:solidFill>
                  <a:srgbClr val="193256"/>
                </a:solidFill>
              </a:rPr>
              <a:t>obrigadas</a:t>
            </a:r>
            <a:r>
              <a:rPr lang="pt-BR" sz="2400" dirty="0">
                <a:solidFill>
                  <a:srgbClr val="193256"/>
                </a:solidFill>
              </a:rPr>
              <a:t> a fazer o </a:t>
            </a:r>
            <a:r>
              <a:rPr lang="pt-BR" sz="2400" b="1" dirty="0">
                <a:solidFill>
                  <a:srgbClr val="193256"/>
                </a:solidFill>
              </a:rPr>
              <a:t>inventário de emissão</a:t>
            </a:r>
            <a:r>
              <a:rPr lang="pt-BR" sz="2400" dirty="0">
                <a:solidFill>
                  <a:srgbClr val="193256"/>
                </a:solidFill>
              </a:rPr>
              <a:t> de gases de efeito estufa e </a:t>
            </a:r>
            <a:r>
              <a:rPr lang="pt-BR" sz="2400" b="1" dirty="0">
                <a:solidFill>
                  <a:srgbClr val="193256"/>
                </a:solidFill>
              </a:rPr>
              <a:t>realizar</a:t>
            </a:r>
            <a:r>
              <a:rPr lang="pt-BR" sz="2400" dirty="0">
                <a:solidFill>
                  <a:srgbClr val="193256"/>
                </a:solidFill>
              </a:rPr>
              <a:t> a </a:t>
            </a:r>
            <a:r>
              <a:rPr lang="pt-BR" sz="2400" b="1" dirty="0">
                <a:solidFill>
                  <a:srgbClr val="193256"/>
                </a:solidFill>
              </a:rPr>
              <a:t>compensação</a:t>
            </a:r>
            <a:r>
              <a:rPr lang="pt-BR" sz="2400" dirty="0">
                <a:solidFill>
                  <a:srgbClr val="193256"/>
                </a:solidFill>
              </a:rPr>
              <a:t> de suas emissões para obter o </a:t>
            </a:r>
            <a:r>
              <a:rPr lang="pt-BR" sz="2400" b="1" dirty="0">
                <a:solidFill>
                  <a:srgbClr val="193256"/>
                </a:solidFill>
              </a:rPr>
              <a:t>licenciamento ambiental</a:t>
            </a:r>
            <a:r>
              <a:rPr lang="pt-BR" sz="2400" dirty="0">
                <a:solidFill>
                  <a:srgbClr val="193256"/>
                </a:solidFill>
              </a:rPr>
              <a:t>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ACFFC22-7B0B-2B64-A1FF-4EF078CB3577}"/>
              </a:ext>
            </a:extLst>
          </p:cNvPr>
          <p:cNvSpPr txBox="1"/>
          <p:nvPr/>
        </p:nvSpPr>
        <p:spPr>
          <a:xfrm>
            <a:off x="1647893" y="5314945"/>
            <a:ext cx="35217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Pioneirismo no Brasil</a:t>
            </a:r>
          </a:p>
        </p:txBody>
      </p:sp>
      <p:pic>
        <p:nvPicPr>
          <p:cNvPr id="10" name="image6.jpg">
            <a:extLst>
              <a:ext uri="{FF2B5EF4-FFF2-40B4-BE49-F238E27FC236}">
                <a16:creationId xmlns:a16="http://schemas.microsoft.com/office/drawing/2014/main" id="{33919732-4948-80C8-D43B-F1FE20FACA1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04560" y="2119097"/>
            <a:ext cx="4803737" cy="369008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Título 2">
            <a:extLst>
              <a:ext uri="{FF2B5EF4-FFF2-40B4-BE49-F238E27FC236}">
                <a16:creationId xmlns:a16="http://schemas.microsoft.com/office/drawing/2014/main" id="{3D1784A4-F7BD-FAF7-6DA4-D1524B506660}"/>
              </a:ext>
            </a:extLst>
          </p:cNvPr>
          <p:cNvSpPr txBox="1">
            <a:spLocks/>
          </p:cNvSpPr>
          <p:nvPr/>
        </p:nvSpPr>
        <p:spPr>
          <a:xfrm>
            <a:off x="594360" y="275431"/>
            <a:ext cx="11003280" cy="9700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4288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altLang="pt-BR" sz="34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400" dirty="0"/>
            </a:br>
            <a:r>
              <a:rPr lang="pt-BR" altLang="pt-BR" sz="3400" dirty="0"/>
              <a:t>Desenvolvimento das Atividades:</a:t>
            </a:r>
            <a:endParaRPr lang="pt-BR" sz="3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0DA91D-6255-F357-B839-9B022D644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1355">
            <a:off x="928540" y="4997342"/>
            <a:ext cx="661234" cy="696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2271E5D-CA27-43BD-D63C-DDBB4262F364}"/>
              </a:ext>
            </a:extLst>
          </p:cNvPr>
          <p:cNvSpPr txBox="1"/>
          <p:nvPr/>
        </p:nvSpPr>
        <p:spPr>
          <a:xfrm>
            <a:off x="680905" y="1340495"/>
            <a:ext cx="10604311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Visita técnica a Extrema - MG</a:t>
            </a:r>
          </a:p>
        </p:txBody>
      </p:sp>
    </p:spTree>
    <p:extLst>
      <p:ext uri="{BB962C8B-B14F-4D97-AF65-F5344CB8AC3E}">
        <p14:creationId xmlns:p14="http://schemas.microsoft.com/office/powerpoint/2010/main" val="2235034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73557-8094-074A-26BD-EDF002197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C54FB9E-DA4F-5753-1305-817CFF1B9B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DC2DEF-D2FE-4B45-ABA4-9F153FD1C98A}" type="slidenum">
              <a:rPr lang="pt-BR" smtClean="0"/>
              <a:pPr/>
              <a:t>9</a:t>
            </a:fld>
            <a:endParaRPr lang="pt-BR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1F8332D-F252-9EB8-B44D-5385F21197B4}"/>
              </a:ext>
            </a:extLst>
          </p:cNvPr>
          <p:cNvSpPr txBox="1"/>
          <p:nvPr/>
        </p:nvSpPr>
        <p:spPr>
          <a:xfrm>
            <a:off x="772852" y="1389748"/>
            <a:ext cx="9757064" cy="2793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1228" indent="-5715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Confecção de questionários direcionados a PROFISSIONAIS e EMPRESAS do sistema CREA/CONFEA.  </a:t>
            </a:r>
            <a:endParaRPr lang="pt-BR" sz="2400" b="1" dirty="0">
              <a:solidFill>
                <a:srgbClr val="00428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1228" indent="-571500" algn="just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rgbClr val="00428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pt-BR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Investigar a adesão e os desafios  de profissionais vinculados ao sistema CREA/CONFEA e de empresas para a implantação de uma economia de baixo carbono.</a:t>
            </a:r>
          </a:p>
        </p:txBody>
      </p:sp>
      <p:sp>
        <p:nvSpPr>
          <p:cNvPr id="7" name="Título 2">
            <a:extLst>
              <a:ext uri="{FF2B5EF4-FFF2-40B4-BE49-F238E27FC236}">
                <a16:creationId xmlns:a16="http://schemas.microsoft.com/office/drawing/2014/main" id="{D75356B7-BD9E-2839-5012-2442493B1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75431"/>
            <a:ext cx="11003280" cy="970018"/>
          </a:xfrm>
        </p:spPr>
        <p:txBody>
          <a:bodyPr/>
          <a:lstStyle/>
          <a:p>
            <a:pPr algn="ctr"/>
            <a:r>
              <a:rPr lang="pt-BR" altLang="pt-BR" sz="3200" dirty="0">
                <a:solidFill>
                  <a:srgbClr val="FF0000"/>
                </a:solidFill>
              </a:rPr>
              <a:t>ECONOMIA DE BAIXO CARBONO</a:t>
            </a:r>
            <a:br>
              <a:rPr lang="pt-BR" altLang="pt-BR" sz="3200" dirty="0"/>
            </a:br>
            <a:r>
              <a:rPr lang="pt-BR" altLang="pt-BR" sz="3200" dirty="0"/>
              <a:t>DESENVOLVIMENTO DAS ATIVIDADES</a:t>
            </a:r>
            <a:endParaRPr lang="pt-BR" sz="32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EC244DB-5297-0186-FEF2-B11EADECAB60}"/>
              </a:ext>
            </a:extLst>
          </p:cNvPr>
          <p:cNvSpPr/>
          <p:nvPr/>
        </p:nvSpPr>
        <p:spPr>
          <a:xfrm>
            <a:off x="3629802" y="4508864"/>
            <a:ext cx="4043164" cy="1465370"/>
          </a:xfrm>
          <a:custGeom>
            <a:avLst/>
            <a:gdLst>
              <a:gd name="connsiteX0" fmla="*/ 0 w 4043164"/>
              <a:gd name="connsiteY0" fmla="*/ 0 h 1465370"/>
              <a:gd name="connsiteX1" fmla="*/ 4043164 w 4043164"/>
              <a:gd name="connsiteY1" fmla="*/ 0 h 1465370"/>
              <a:gd name="connsiteX2" fmla="*/ 4043164 w 4043164"/>
              <a:gd name="connsiteY2" fmla="*/ 1465370 h 1465370"/>
              <a:gd name="connsiteX3" fmla="*/ 0 w 4043164"/>
              <a:gd name="connsiteY3" fmla="*/ 1465370 h 1465370"/>
              <a:gd name="connsiteX4" fmla="*/ 0 w 4043164"/>
              <a:gd name="connsiteY4" fmla="*/ 0 h 1465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43164" h="1465370" extrusionOk="0">
                <a:moveTo>
                  <a:pt x="0" y="0"/>
                </a:moveTo>
                <a:cubicBezTo>
                  <a:pt x="1707030" y="-90204"/>
                  <a:pt x="2477354" y="-99097"/>
                  <a:pt x="4043164" y="0"/>
                </a:cubicBezTo>
                <a:cubicBezTo>
                  <a:pt x="4053427" y="156435"/>
                  <a:pt x="4111951" y="865095"/>
                  <a:pt x="4043164" y="1465370"/>
                </a:cubicBezTo>
                <a:cubicBezTo>
                  <a:pt x="2257423" y="1597799"/>
                  <a:pt x="1980660" y="1538505"/>
                  <a:pt x="0" y="1465370"/>
                </a:cubicBezTo>
                <a:cubicBezTo>
                  <a:pt x="-44748" y="822125"/>
                  <a:pt x="-1571" y="566339"/>
                  <a:pt x="0" y="0"/>
                </a:cubicBezTo>
                <a:close/>
              </a:path>
            </a:pathLst>
          </a:custGeom>
          <a:noFill/>
          <a:ln w="57150"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2798428819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193256"/>
                </a:solidFill>
              </a:rPr>
              <a:t>Disponibilizado no site do CREA/MG</a:t>
            </a:r>
          </a:p>
        </p:txBody>
      </p:sp>
    </p:spTree>
    <p:extLst>
      <p:ext uri="{BB962C8B-B14F-4D97-AF65-F5344CB8AC3E}">
        <p14:creationId xmlns:p14="http://schemas.microsoft.com/office/powerpoint/2010/main" val="53179496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Institucional Crea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69743_TF34126823.potx" id="{3AC83EE7-A9E2-495C-96AE-2A1AB7530972}" vid="{064D7A1E-16EB-4292-AE16-30C55E8A9D7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ermelho Laranja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ppt/theme/themeOverride2.xml><?xml version="1.0" encoding="utf-8"?>
<a:themeOverride xmlns:a="http://schemas.openxmlformats.org/drawingml/2006/main">
  <a:clrScheme name="Vermelho Laranja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6939</TotalTime>
  <Words>1387</Words>
  <Application>Microsoft Office PowerPoint</Application>
  <PresentationFormat>Widescreen</PresentationFormat>
  <Paragraphs>187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1" baseType="lpstr">
      <vt:lpstr>Arial</vt:lpstr>
      <vt:lpstr>Calibri</vt:lpstr>
      <vt:lpstr>Segoe UI</vt:lpstr>
      <vt:lpstr>Segoe UI Black</vt:lpstr>
      <vt:lpstr>Segoe UI Semibold</vt:lpstr>
      <vt:lpstr>Times New Roman</vt:lpstr>
      <vt:lpstr>Wingdings</vt:lpstr>
      <vt:lpstr>Tema do Office</vt:lpstr>
      <vt:lpstr>Apresentação do PowerPoint</vt:lpstr>
      <vt:lpstr>Apresentação do PowerPoint</vt:lpstr>
      <vt:lpstr>ECONOMIA DE BAIXO CARBONO COMPOSIÇÃO </vt:lpstr>
      <vt:lpstr>ECONOMIA DE BAIXO CARBONO OBJETIVOS </vt:lpstr>
      <vt:lpstr>ECONOMIA DE BAIXO CARBONO DESENVOLVIMENTO DAS ATIVIDADES</vt:lpstr>
      <vt:lpstr>Apresentação do PowerPoint</vt:lpstr>
      <vt:lpstr>Apresentação do PowerPoint</vt:lpstr>
      <vt:lpstr>Apresentação do PowerPoint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ECONOMIA DE BAIXO CARBONO DESENVOLVIMENTO DAS ATIVIDADES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1. CREA-MG  2. Universidade Federal de Viçosa 3. Prefeitura de Extrema  4. Palestrantes do Workshop  5. Biosfera  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Insira o título da apresentação aqui</dc:title>
  <dc:creator>Daniel Renna Pereira - Divisão de Comunicação e Publicidade</dc:creator>
  <cp:lastModifiedBy>Luiz Felipe Carmo Krauss - Seção de Controle de Processos</cp:lastModifiedBy>
  <cp:revision>66</cp:revision>
  <dcterms:created xsi:type="dcterms:W3CDTF">2022-04-27T17:09:57Z</dcterms:created>
  <dcterms:modified xsi:type="dcterms:W3CDTF">2024-11-29T12:46:56Z</dcterms:modified>
</cp:coreProperties>
</file>