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8" r:id="rId2"/>
    <p:sldId id="259" r:id="rId3"/>
    <p:sldId id="320" r:id="rId4"/>
    <p:sldId id="318" r:id="rId5"/>
    <p:sldId id="342" r:id="rId6"/>
    <p:sldId id="301" r:id="rId7"/>
    <p:sldId id="302" r:id="rId8"/>
    <p:sldId id="324" r:id="rId9"/>
    <p:sldId id="322" r:id="rId10"/>
    <p:sldId id="316" r:id="rId11"/>
    <p:sldId id="325" r:id="rId12"/>
    <p:sldId id="323" r:id="rId13"/>
    <p:sldId id="327" r:id="rId14"/>
    <p:sldId id="328" r:id="rId15"/>
    <p:sldId id="315" r:id="rId16"/>
    <p:sldId id="326" r:id="rId17"/>
    <p:sldId id="329" r:id="rId18"/>
    <p:sldId id="330" r:id="rId19"/>
    <p:sldId id="331" r:id="rId20"/>
    <p:sldId id="332" r:id="rId21"/>
    <p:sldId id="338" r:id="rId22"/>
    <p:sldId id="333" r:id="rId23"/>
    <p:sldId id="334" r:id="rId24"/>
    <p:sldId id="335" r:id="rId25"/>
    <p:sldId id="337" r:id="rId26"/>
    <p:sldId id="336" r:id="rId27"/>
    <p:sldId id="268" r:id="rId28"/>
    <p:sldId id="340" r:id="rId29"/>
    <p:sldId id="339" r:id="rId30"/>
    <p:sldId id="321" r:id="rId31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Renna Pereira - Divisão de Comunicação e Publicidade" initials="DRPDdCeP" lastIdx="1" clrIdx="0">
    <p:extLst>
      <p:ext uri="{19B8F6BF-5375-455C-9EA6-DF929625EA0E}">
        <p15:presenceInfo xmlns:p15="http://schemas.microsoft.com/office/powerpoint/2012/main" userId="S-1-5-21-356460449-587009042-3091672549-33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88"/>
    <a:srgbClr val="005DA2"/>
    <a:srgbClr val="3D3D3C"/>
    <a:srgbClr val="172B49"/>
    <a:srgbClr val="023059"/>
    <a:srgbClr val="1F344A"/>
    <a:srgbClr val="FAB512"/>
    <a:srgbClr val="193256"/>
    <a:srgbClr val="1DB3AE"/>
    <a:srgbClr val="6B4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3810" autoAdjust="0"/>
  </p:normalViewPr>
  <p:slideViewPr>
    <p:cSldViewPr snapToGrid="0" showGuides="1">
      <p:cViewPr varScale="1">
        <p:scale>
          <a:sx n="63" d="100"/>
          <a:sy n="63" d="100"/>
        </p:scale>
        <p:origin x="768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49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4354D8F-BA9C-4428-B203-D39F42A4C773}" type="datetime1">
              <a:rPr lang="pt-BR" smtClean="0"/>
              <a:t>27/11/2024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D2DFAA7-D3C3-4D01-9299-453E25D16D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85091EB-BBC7-4426-8F97-66255A624C9A}" type="datetime1">
              <a:rPr lang="pt-BR" noProof="0" smtClean="0"/>
              <a:t>27/11/2024</a:t>
            </a:fld>
            <a:endParaRPr lang="pt-BR" noProof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DC51814-3B91-4036-94D2-3977634EE214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61F8238-94F9-4978-9306-F2C0136972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C657A01-98BB-D3DE-79DF-623875E43F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FD2953FF-E350-DD44-2681-CBF36AB3F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86592"/>
            <a:ext cx="10515600" cy="497573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rgbClr val="FAB512"/>
                </a:solidFill>
              </a:defRPr>
            </a:lvl1pPr>
          </a:lstStyle>
          <a:p>
            <a:pPr algn="ctr"/>
            <a:r>
              <a:rPr lang="pt-BR" sz="3600" dirty="0">
                <a:solidFill>
                  <a:srgbClr val="FAB51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CORPO 40 A 54.</a:t>
            </a:r>
          </a:p>
        </p:txBody>
      </p:sp>
      <p:sp>
        <p:nvSpPr>
          <p:cNvPr id="7" name="Espaço Reservado para Texto 9">
            <a:extLst>
              <a:ext uri="{FF2B5EF4-FFF2-40B4-BE49-F238E27FC236}">
                <a16:creationId xmlns:a16="http://schemas.microsoft.com/office/drawing/2014/main" id="{1EE6E3FC-7766-AF9F-7D7B-29246F10BC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830877"/>
            <a:ext cx="9478963" cy="4975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rgbClr val="3D3D3C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rgbClr val="3D3D3C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rgbClr val="3D3D3C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rgbClr val="3D3D3C"/>
                </a:solidFill>
                <a:latin typeface="+mj-lt"/>
              </a:defRPr>
            </a:lvl5pPr>
          </a:lstStyle>
          <a:p>
            <a:pPr lvl="0"/>
            <a:r>
              <a:rPr lang="pt-BR" dirty="0"/>
              <a:t>Subtítulo. Caixa baixa. Corpo 22 a 28.</a:t>
            </a:r>
          </a:p>
        </p:txBody>
      </p:sp>
    </p:spTree>
    <p:extLst>
      <p:ext uri="{BB962C8B-B14F-4D97-AF65-F5344CB8AC3E}">
        <p14:creationId xmlns:p14="http://schemas.microsoft.com/office/powerpoint/2010/main" val="2140092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 dirty="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 dirty="0">
              <a:solidFill>
                <a:srgbClr val="004288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36349EB-6DD0-29EC-7CF8-4C6A8AEAB4B9}"/>
              </a:ext>
            </a:extLst>
          </p:cNvPr>
          <p:cNvSpPr/>
          <p:nvPr userDrawn="1"/>
        </p:nvSpPr>
        <p:spPr>
          <a:xfrm>
            <a:off x="1" y="584462"/>
            <a:ext cx="603314" cy="565608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E933B366-0BFA-5F32-0FB4-2E282340D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EC4E84C-7D3F-6810-C0D5-D22C793BE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4462"/>
            <a:ext cx="9478992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E603526A-39F2-6BAE-185D-1DA794169A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165350"/>
            <a:ext cx="9478963" cy="2959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D3D3C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pt-BR" sz="2800" dirty="0">
                <a:latin typeface="Segoe UI" panose="020B0502040204020203" pitchFamily="34" charset="0"/>
                <a:cs typeface="Segoe UI" panose="020B0502040204020203" pitchFamily="34" charset="0"/>
              </a:rPr>
              <a:t>Evitar textos muito grandes em uma só página. É melhor desmembrar a página para que todos possam conseguir visualizar seu conteúdo. Sugestão corpo entre 20 e 26. Negritar palavras-chave. </a:t>
            </a:r>
          </a:p>
        </p:txBody>
      </p:sp>
    </p:spTree>
    <p:extLst>
      <p:ext uri="{BB962C8B-B14F-4D97-AF65-F5344CB8AC3E}">
        <p14:creationId xmlns:p14="http://schemas.microsoft.com/office/powerpoint/2010/main" val="3189556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 dirty="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 dirty="0">
              <a:solidFill>
                <a:srgbClr val="004288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36349EB-6DD0-29EC-7CF8-4C6A8AEAB4B9}"/>
              </a:ext>
            </a:extLst>
          </p:cNvPr>
          <p:cNvSpPr/>
          <p:nvPr userDrawn="1"/>
        </p:nvSpPr>
        <p:spPr>
          <a:xfrm>
            <a:off x="1" y="584462"/>
            <a:ext cx="603314" cy="565608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E933B366-0BFA-5F32-0FB4-2E282340D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EC4E84C-7D3F-6810-C0D5-D22C793BE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4462"/>
            <a:ext cx="9478992" cy="1063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E603526A-39F2-6BAE-185D-1DA794169A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492099"/>
            <a:ext cx="9478963" cy="2959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D3D3C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pt-BR" sz="2800" dirty="0">
                <a:latin typeface="Segoe UI" panose="020B0502040204020203" pitchFamily="34" charset="0"/>
                <a:cs typeface="Segoe UI" panose="020B0502040204020203" pitchFamily="34" charset="0"/>
              </a:rPr>
              <a:t>Evitar textos muito grandes em uma só página. É melhor desmembrar a página para que todos possam conseguir visualizar seu conteúdo. Sugestão corpo entre 20 e 26. Negritar palavras-chave. 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15520CE2-51B7-E27B-52C1-80DAAF507E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760538"/>
            <a:ext cx="9478963" cy="497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D3D3C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rgbClr val="3D3D3C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rgbClr val="3D3D3C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rgbClr val="3D3D3C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rgbClr val="3D3D3C"/>
                </a:solidFill>
                <a:latin typeface="+mj-lt"/>
              </a:defRPr>
            </a:lvl5pPr>
          </a:lstStyle>
          <a:p>
            <a:pPr lvl="0"/>
            <a:r>
              <a:rPr lang="pt-BR" dirty="0"/>
              <a:t>Subtítulo. Caixa baixa. Corpo 22 a 28</a:t>
            </a:r>
          </a:p>
        </p:txBody>
      </p:sp>
    </p:spTree>
    <p:extLst>
      <p:ext uri="{BB962C8B-B14F-4D97-AF65-F5344CB8AC3E}">
        <p14:creationId xmlns:p14="http://schemas.microsoft.com/office/powerpoint/2010/main" val="1355036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 dirty="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 dirty="0">
              <a:solidFill>
                <a:srgbClr val="004288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36349EB-6DD0-29EC-7CF8-4C6A8AEAB4B9}"/>
              </a:ext>
            </a:extLst>
          </p:cNvPr>
          <p:cNvSpPr/>
          <p:nvPr userDrawn="1"/>
        </p:nvSpPr>
        <p:spPr>
          <a:xfrm>
            <a:off x="4835952" y="0"/>
            <a:ext cx="1819372" cy="282804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76DA810-5932-C0F3-265B-5B869398DCD1}"/>
              </a:ext>
            </a:extLst>
          </p:cNvPr>
          <p:cNvSpPr txBox="1"/>
          <p:nvPr userDrawn="1"/>
        </p:nvSpPr>
        <p:spPr>
          <a:xfrm>
            <a:off x="2281287" y="2083297"/>
            <a:ext cx="65422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3D3D3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Evitar textos muito grandes em uma só página. É melhor desmembrar a página para que todos possam conseguir visualizar seu conteúdo. Sugestão corpo entre 20 e 26. Negritar palavras-chave. 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9B84948-6DB1-535F-2C4C-5422E4E4C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8" name="Título 4">
            <a:extLst>
              <a:ext uri="{FF2B5EF4-FFF2-40B4-BE49-F238E27FC236}">
                <a16:creationId xmlns:a16="http://schemas.microsoft.com/office/drawing/2014/main" id="{58133FDF-3727-854B-E949-6F7BC196D4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2418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2295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 dirty="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 dirty="0">
              <a:solidFill>
                <a:srgbClr val="004288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36349EB-6DD0-29EC-7CF8-4C6A8AEAB4B9}"/>
              </a:ext>
            </a:extLst>
          </p:cNvPr>
          <p:cNvSpPr/>
          <p:nvPr userDrawn="1"/>
        </p:nvSpPr>
        <p:spPr>
          <a:xfrm>
            <a:off x="4835952" y="0"/>
            <a:ext cx="1819372" cy="282804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76DA810-5932-C0F3-265B-5B869398DCD1}"/>
              </a:ext>
            </a:extLst>
          </p:cNvPr>
          <p:cNvSpPr txBox="1"/>
          <p:nvPr userDrawn="1"/>
        </p:nvSpPr>
        <p:spPr>
          <a:xfrm>
            <a:off x="2281287" y="2428554"/>
            <a:ext cx="65422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3D3D3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Evitar textos muito grandes em uma só página. É melhor desmembrar a página para que todos possam conseguir visualizar seu conteúdo. Sugestão corpo entre 20 e 26. Negritar palavras-chave. 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9B84948-6DB1-535F-2C4C-5422E4E4C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8" name="Título 4">
            <a:extLst>
              <a:ext uri="{FF2B5EF4-FFF2-40B4-BE49-F238E27FC236}">
                <a16:creationId xmlns:a16="http://schemas.microsoft.com/office/drawing/2014/main" id="{58133FDF-3727-854B-E949-6F7BC196D4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2418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  <a:endParaRPr lang="pt-BR" dirty="0"/>
          </a:p>
        </p:txBody>
      </p:sp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7D9DEC8E-8568-3C76-71E7-2804DE11E8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760538"/>
            <a:ext cx="10515600" cy="4975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3D3D3C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rgbClr val="3D3D3C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rgbClr val="3D3D3C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rgbClr val="3D3D3C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rgbClr val="3D3D3C"/>
                </a:solidFill>
                <a:latin typeface="+mj-lt"/>
              </a:defRPr>
            </a:lvl5pPr>
          </a:lstStyle>
          <a:p>
            <a:pPr lvl="0"/>
            <a:r>
              <a:rPr lang="pt-BR" dirty="0"/>
              <a:t>Subtítulo. Caixa baixa. Corpo 22 a 28</a:t>
            </a:r>
          </a:p>
        </p:txBody>
      </p:sp>
    </p:spTree>
    <p:extLst>
      <p:ext uri="{BB962C8B-B14F-4D97-AF65-F5344CB8AC3E}">
        <p14:creationId xmlns:p14="http://schemas.microsoft.com/office/powerpoint/2010/main" val="38953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 dirty="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 dirty="0">
              <a:solidFill>
                <a:srgbClr val="004288"/>
              </a:solidFill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64283AD-3BC5-090C-5A40-D1A3B6F227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0A5FBBA2-53A9-CC36-0999-41A82E3E4E15}"/>
              </a:ext>
            </a:extLst>
          </p:cNvPr>
          <p:cNvSpPr/>
          <p:nvPr userDrawn="1"/>
        </p:nvSpPr>
        <p:spPr>
          <a:xfrm>
            <a:off x="6793961" y="0"/>
            <a:ext cx="2340100" cy="337930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spaço Reservado para Imagem 21">
            <a:extLst>
              <a:ext uri="{FF2B5EF4-FFF2-40B4-BE49-F238E27FC236}">
                <a16:creationId xmlns:a16="http://schemas.microsoft.com/office/drawing/2014/main" id="{13475CB1-8D08-F142-F4C9-7AE5C0F289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027779"/>
            <a:ext cx="5129213" cy="4279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FC12E72-92CB-3987-FE36-DD09CE18DA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8058" y="1085187"/>
            <a:ext cx="3959624" cy="167729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</a:p>
        </p:txBody>
      </p:sp>
      <p:sp>
        <p:nvSpPr>
          <p:cNvPr id="11" name="Espaço Reservado para Texto 7">
            <a:extLst>
              <a:ext uri="{FF2B5EF4-FFF2-40B4-BE49-F238E27FC236}">
                <a16:creationId xmlns:a16="http://schemas.microsoft.com/office/drawing/2014/main" id="{940D0AA7-F46F-CCF7-E49C-2689BFE657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88059" y="2813713"/>
            <a:ext cx="5132984" cy="2959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D3D3C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pt-BR" sz="2800" dirty="0">
                <a:latin typeface="Segoe UI" panose="020B0502040204020203" pitchFamily="34" charset="0"/>
                <a:cs typeface="Segoe UI" panose="020B0502040204020203" pitchFamily="34" charset="0"/>
              </a:rPr>
              <a:t>Evitar textos muito grandes em uma só página. É melhor desmembrar a página para que todos possam conseguir visualizar seu conteúdo. Sugestão corpo entre 20 e 26. Negritar palavras-chave. </a:t>
            </a:r>
          </a:p>
        </p:txBody>
      </p:sp>
    </p:spTree>
    <p:extLst>
      <p:ext uri="{BB962C8B-B14F-4D97-AF65-F5344CB8AC3E}">
        <p14:creationId xmlns:p14="http://schemas.microsoft.com/office/powerpoint/2010/main" val="3813746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áfico 6">
            <a:extLst>
              <a:ext uri="{FF2B5EF4-FFF2-40B4-BE49-F238E27FC236}">
                <a16:creationId xmlns:a16="http://schemas.microsoft.com/office/drawing/2014/main" id="{9FFF7F00-9AE6-A77D-CD6D-0C722E51389B}"/>
              </a:ext>
            </a:extLst>
          </p:cNvPr>
          <p:cNvSpPr/>
          <p:nvPr/>
        </p:nvSpPr>
        <p:spPr>
          <a:xfrm>
            <a:off x="7015244" y="0"/>
            <a:ext cx="5176860" cy="3852802"/>
          </a:xfrm>
          <a:custGeom>
            <a:avLst/>
            <a:gdLst>
              <a:gd name="connsiteX0" fmla="*/ 5176756 w 5176860"/>
              <a:gd name="connsiteY0" fmla="*/ 0 h 3852802"/>
              <a:gd name="connsiteX1" fmla="*/ 5176756 w 5176860"/>
              <a:gd name="connsiteY1" fmla="*/ 3649207 h 3852802"/>
              <a:gd name="connsiteX2" fmla="*/ 1820132 w 5176860"/>
              <a:gd name="connsiteY2" fmla="*/ 2916599 h 3852802"/>
              <a:gd name="connsiteX3" fmla="*/ 436235 w 5176860"/>
              <a:gd name="connsiteY3" fmla="*/ 1642526 h 3852802"/>
              <a:gd name="connsiteX4" fmla="*/ 56256 w 5176860"/>
              <a:gd name="connsiteY4" fmla="*/ 0 h 3852802"/>
              <a:gd name="connsiteX5" fmla="*/ 5176861 w 5176860"/>
              <a:gd name="connsiteY5" fmla="*/ 0 h 3852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6860" h="3852802">
                <a:moveTo>
                  <a:pt x="5176756" y="0"/>
                </a:moveTo>
                <a:lnTo>
                  <a:pt x="5176756" y="3649207"/>
                </a:lnTo>
                <a:cubicBezTo>
                  <a:pt x="4025815" y="4151061"/>
                  <a:pt x="2240771" y="3655914"/>
                  <a:pt x="1820132" y="2916599"/>
                </a:cubicBezTo>
                <a:cubicBezTo>
                  <a:pt x="1336826" y="2067147"/>
                  <a:pt x="1175759" y="2323471"/>
                  <a:pt x="436235" y="1642526"/>
                </a:cubicBezTo>
                <a:cubicBezTo>
                  <a:pt x="-96008" y="1152514"/>
                  <a:pt x="-25273" y="389411"/>
                  <a:pt x="56256" y="0"/>
                </a:cubicBezTo>
                <a:lnTo>
                  <a:pt x="5176861" y="0"/>
                </a:lnTo>
                <a:close/>
              </a:path>
            </a:pathLst>
          </a:custGeom>
          <a:solidFill>
            <a:srgbClr val="50AEE3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93BC702B-978B-E496-D8FB-D42CB2ED71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98870" y="0"/>
            <a:ext cx="5265464" cy="3910260"/>
          </a:xfrm>
          <a:custGeom>
            <a:avLst/>
            <a:gdLst>
              <a:gd name="connsiteX0" fmla="*/ 0 w 4701209"/>
              <a:gd name="connsiteY0" fmla="*/ 0 h 2803525"/>
              <a:gd name="connsiteX1" fmla="*/ 4701209 w 4701209"/>
              <a:gd name="connsiteY1" fmla="*/ 0 h 2803525"/>
              <a:gd name="connsiteX2" fmla="*/ 4701209 w 4701209"/>
              <a:gd name="connsiteY2" fmla="*/ 2803525 h 2803525"/>
              <a:gd name="connsiteX3" fmla="*/ 0 w 4701209"/>
              <a:gd name="connsiteY3" fmla="*/ 2803525 h 2803525"/>
              <a:gd name="connsiteX4" fmla="*/ 0 w 4701209"/>
              <a:gd name="connsiteY4" fmla="*/ 0 h 2803525"/>
              <a:gd name="connsiteX0" fmla="*/ 0 w 4701209"/>
              <a:gd name="connsiteY0" fmla="*/ 0 h 2803525"/>
              <a:gd name="connsiteX1" fmla="*/ 4701209 w 4701209"/>
              <a:gd name="connsiteY1" fmla="*/ 0 h 2803525"/>
              <a:gd name="connsiteX2" fmla="*/ 4701209 w 4701209"/>
              <a:gd name="connsiteY2" fmla="*/ 2803525 h 2803525"/>
              <a:gd name="connsiteX3" fmla="*/ 914400 w 4701209"/>
              <a:gd name="connsiteY3" fmla="*/ 2236995 h 2803525"/>
              <a:gd name="connsiteX4" fmla="*/ 0 w 4701209"/>
              <a:gd name="connsiteY4" fmla="*/ 0 h 2803525"/>
              <a:gd name="connsiteX0" fmla="*/ 0 w 4432853"/>
              <a:gd name="connsiteY0" fmla="*/ 0 h 3548960"/>
              <a:gd name="connsiteX1" fmla="*/ 4432853 w 4432853"/>
              <a:gd name="connsiteY1" fmla="*/ 745435 h 3548960"/>
              <a:gd name="connsiteX2" fmla="*/ 4432853 w 4432853"/>
              <a:gd name="connsiteY2" fmla="*/ 3548960 h 3548960"/>
              <a:gd name="connsiteX3" fmla="*/ 646044 w 4432853"/>
              <a:gd name="connsiteY3" fmla="*/ 2982430 h 3548960"/>
              <a:gd name="connsiteX4" fmla="*/ 0 w 4432853"/>
              <a:gd name="connsiteY4" fmla="*/ 0 h 3548960"/>
              <a:gd name="connsiteX0" fmla="*/ 71782 w 4504635"/>
              <a:gd name="connsiteY0" fmla="*/ 0 h 3548960"/>
              <a:gd name="connsiteX1" fmla="*/ 4504635 w 4504635"/>
              <a:gd name="connsiteY1" fmla="*/ 745435 h 3548960"/>
              <a:gd name="connsiteX2" fmla="*/ 4504635 w 4504635"/>
              <a:gd name="connsiteY2" fmla="*/ 3548960 h 3548960"/>
              <a:gd name="connsiteX3" fmla="*/ 717826 w 4504635"/>
              <a:gd name="connsiteY3" fmla="*/ 2982430 h 3548960"/>
              <a:gd name="connsiteX4" fmla="*/ 71782 w 4504635"/>
              <a:gd name="connsiteY4" fmla="*/ 0 h 3548960"/>
              <a:gd name="connsiteX0" fmla="*/ 71782 w 4504635"/>
              <a:gd name="connsiteY0" fmla="*/ 0 h 3598656"/>
              <a:gd name="connsiteX1" fmla="*/ 4504635 w 4504635"/>
              <a:gd name="connsiteY1" fmla="*/ 795131 h 3598656"/>
              <a:gd name="connsiteX2" fmla="*/ 4504635 w 4504635"/>
              <a:gd name="connsiteY2" fmla="*/ 3598656 h 3598656"/>
              <a:gd name="connsiteX3" fmla="*/ 717826 w 4504635"/>
              <a:gd name="connsiteY3" fmla="*/ 3032126 h 3598656"/>
              <a:gd name="connsiteX4" fmla="*/ 71782 w 4504635"/>
              <a:gd name="connsiteY4" fmla="*/ 0 h 3598656"/>
              <a:gd name="connsiteX0" fmla="*/ 71782 w 4504635"/>
              <a:gd name="connsiteY0" fmla="*/ 0 h 3598656"/>
              <a:gd name="connsiteX1" fmla="*/ 4504635 w 4504635"/>
              <a:gd name="connsiteY1" fmla="*/ 795131 h 3598656"/>
              <a:gd name="connsiteX2" fmla="*/ 4504635 w 4504635"/>
              <a:gd name="connsiteY2" fmla="*/ 3598656 h 3598656"/>
              <a:gd name="connsiteX3" fmla="*/ 717826 w 4504635"/>
              <a:gd name="connsiteY3" fmla="*/ 3032126 h 3598656"/>
              <a:gd name="connsiteX4" fmla="*/ 71782 w 4504635"/>
              <a:gd name="connsiteY4" fmla="*/ 0 h 3598656"/>
              <a:gd name="connsiteX0" fmla="*/ 16968 w 4449821"/>
              <a:gd name="connsiteY0" fmla="*/ 0 h 3896831"/>
              <a:gd name="connsiteX1" fmla="*/ 4449821 w 4449821"/>
              <a:gd name="connsiteY1" fmla="*/ 795131 h 3896831"/>
              <a:gd name="connsiteX2" fmla="*/ 4449821 w 4449821"/>
              <a:gd name="connsiteY2" fmla="*/ 3598656 h 3896831"/>
              <a:gd name="connsiteX3" fmla="*/ 3744142 w 4449821"/>
              <a:gd name="connsiteY3" fmla="*/ 3896831 h 3896831"/>
              <a:gd name="connsiteX4" fmla="*/ 16968 w 4449821"/>
              <a:gd name="connsiteY4" fmla="*/ 0 h 3896831"/>
              <a:gd name="connsiteX0" fmla="*/ 16968 w 5702152"/>
              <a:gd name="connsiteY0" fmla="*/ 0 h 3896831"/>
              <a:gd name="connsiteX1" fmla="*/ 4449821 w 5702152"/>
              <a:gd name="connsiteY1" fmla="*/ 795131 h 3896831"/>
              <a:gd name="connsiteX2" fmla="*/ 5702152 w 5702152"/>
              <a:gd name="connsiteY2" fmla="*/ 3539021 h 3896831"/>
              <a:gd name="connsiteX3" fmla="*/ 3744142 w 5702152"/>
              <a:gd name="connsiteY3" fmla="*/ 3896831 h 3896831"/>
              <a:gd name="connsiteX4" fmla="*/ 16968 w 5702152"/>
              <a:gd name="connsiteY4" fmla="*/ 0 h 3896831"/>
              <a:gd name="connsiteX0" fmla="*/ 16968 w 5702152"/>
              <a:gd name="connsiteY0" fmla="*/ 0 h 3896831"/>
              <a:gd name="connsiteX1" fmla="*/ 5175378 w 5702152"/>
              <a:gd name="connsiteY1" fmla="*/ 29818 h 3896831"/>
              <a:gd name="connsiteX2" fmla="*/ 5702152 w 5702152"/>
              <a:gd name="connsiteY2" fmla="*/ 3539021 h 3896831"/>
              <a:gd name="connsiteX3" fmla="*/ 3744142 w 5702152"/>
              <a:gd name="connsiteY3" fmla="*/ 3896831 h 3896831"/>
              <a:gd name="connsiteX4" fmla="*/ 16968 w 5702152"/>
              <a:gd name="connsiteY4" fmla="*/ 0 h 3896831"/>
              <a:gd name="connsiteX0" fmla="*/ 32265 w 5717449"/>
              <a:gd name="connsiteY0" fmla="*/ 0 h 3896831"/>
              <a:gd name="connsiteX1" fmla="*/ 5190675 w 5717449"/>
              <a:gd name="connsiteY1" fmla="*/ 29818 h 3896831"/>
              <a:gd name="connsiteX2" fmla="*/ 5717449 w 5717449"/>
              <a:gd name="connsiteY2" fmla="*/ 3539021 h 3896831"/>
              <a:gd name="connsiteX3" fmla="*/ 3759439 w 5717449"/>
              <a:gd name="connsiteY3" fmla="*/ 3896831 h 3896831"/>
              <a:gd name="connsiteX4" fmla="*/ 32265 w 5717449"/>
              <a:gd name="connsiteY4" fmla="*/ 0 h 3896831"/>
              <a:gd name="connsiteX0" fmla="*/ 32265 w 5717449"/>
              <a:gd name="connsiteY0" fmla="*/ 0 h 3896831"/>
              <a:gd name="connsiteX1" fmla="*/ 5190675 w 5717449"/>
              <a:gd name="connsiteY1" fmla="*/ 29818 h 3896831"/>
              <a:gd name="connsiteX2" fmla="*/ 5717449 w 5717449"/>
              <a:gd name="connsiteY2" fmla="*/ 3539021 h 3896831"/>
              <a:gd name="connsiteX3" fmla="*/ 3759439 w 5717449"/>
              <a:gd name="connsiteY3" fmla="*/ 3896831 h 3896831"/>
              <a:gd name="connsiteX4" fmla="*/ 32265 w 5717449"/>
              <a:gd name="connsiteY4" fmla="*/ 0 h 3896831"/>
              <a:gd name="connsiteX0" fmla="*/ 202252 w 5887436"/>
              <a:gd name="connsiteY0" fmla="*/ 0 h 3545226"/>
              <a:gd name="connsiteX1" fmla="*/ 5360662 w 5887436"/>
              <a:gd name="connsiteY1" fmla="*/ 29818 h 3545226"/>
              <a:gd name="connsiteX2" fmla="*/ 5887436 w 5887436"/>
              <a:gd name="connsiteY2" fmla="*/ 3539021 h 3545226"/>
              <a:gd name="connsiteX3" fmla="*/ 1802452 w 5887436"/>
              <a:gd name="connsiteY3" fmla="*/ 2048153 h 3545226"/>
              <a:gd name="connsiteX4" fmla="*/ 202252 w 5887436"/>
              <a:gd name="connsiteY4" fmla="*/ 0 h 3545226"/>
              <a:gd name="connsiteX0" fmla="*/ 263011 w 5948195"/>
              <a:gd name="connsiteY0" fmla="*/ 0 h 3546973"/>
              <a:gd name="connsiteX1" fmla="*/ 5421421 w 5948195"/>
              <a:gd name="connsiteY1" fmla="*/ 29818 h 3546973"/>
              <a:gd name="connsiteX2" fmla="*/ 5948195 w 5948195"/>
              <a:gd name="connsiteY2" fmla="*/ 3539021 h 3546973"/>
              <a:gd name="connsiteX3" fmla="*/ 1664429 w 5948195"/>
              <a:gd name="connsiteY3" fmla="*/ 2425840 h 3546973"/>
              <a:gd name="connsiteX4" fmla="*/ 263011 w 5948195"/>
              <a:gd name="connsiteY4" fmla="*/ 0 h 3546973"/>
              <a:gd name="connsiteX0" fmla="*/ 108321 w 5793505"/>
              <a:gd name="connsiteY0" fmla="*/ 0 h 3546973"/>
              <a:gd name="connsiteX1" fmla="*/ 5266731 w 5793505"/>
              <a:gd name="connsiteY1" fmla="*/ 29818 h 3546973"/>
              <a:gd name="connsiteX2" fmla="*/ 5793505 w 5793505"/>
              <a:gd name="connsiteY2" fmla="*/ 3539021 h 3546973"/>
              <a:gd name="connsiteX3" fmla="*/ 1509739 w 5793505"/>
              <a:gd name="connsiteY3" fmla="*/ 2425840 h 3546973"/>
              <a:gd name="connsiteX4" fmla="*/ 108321 w 5793505"/>
              <a:gd name="connsiteY4" fmla="*/ 0 h 3546973"/>
              <a:gd name="connsiteX0" fmla="*/ 85409 w 5770593"/>
              <a:gd name="connsiteY0" fmla="*/ 0 h 3546973"/>
              <a:gd name="connsiteX1" fmla="*/ 5243819 w 5770593"/>
              <a:gd name="connsiteY1" fmla="*/ 29818 h 3546973"/>
              <a:gd name="connsiteX2" fmla="*/ 5770593 w 5770593"/>
              <a:gd name="connsiteY2" fmla="*/ 3539021 h 3546973"/>
              <a:gd name="connsiteX3" fmla="*/ 1486827 w 5770593"/>
              <a:gd name="connsiteY3" fmla="*/ 2425840 h 3546973"/>
              <a:gd name="connsiteX4" fmla="*/ 85409 w 5770593"/>
              <a:gd name="connsiteY4" fmla="*/ 0 h 3546973"/>
              <a:gd name="connsiteX0" fmla="*/ 77374 w 5762558"/>
              <a:gd name="connsiteY0" fmla="*/ 0 h 3546973"/>
              <a:gd name="connsiteX1" fmla="*/ 5235784 w 5762558"/>
              <a:gd name="connsiteY1" fmla="*/ 29818 h 3546973"/>
              <a:gd name="connsiteX2" fmla="*/ 5762558 w 5762558"/>
              <a:gd name="connsiteY2" fmla="*/ 3539021 h 3546973"/>
              <a:gd name="connsiteX3" fmla="*/ 1478792 w 5762558"/>
              <a:gd name="connsiteY3" fmla="*/ 2425840 h 3546973"/>
              <a:gd name="connsiteX4" fmla="*/ 77374 w 5762558"/>
              <a:gd name="connsiteY4" fmla="*/ 0 h 3546973"/>
              <a:gd name="connsiteX0" fmla="*/ 86284 w 5771468"/>
              <a:gd name="connsiteY0" fmla="*/ 0 h 3546973"/>
              <a:gd name="connsiteX1" fmla="*/ 5244694 w 5771468"/>
              <a:gd name="connsiteY1" fmla="*/ 29818 h 3546973"/>
              <a:gd name="connsiteX2" fmla="*/ 5771468 w 5771468"/>
              <a:gd name="connsiteY2" fmla="*/ 3539021 h 3546973"/>
              <a:gd name="connsiteX3" fmla="*/ 1487702 w 5771468"/>
              <a:gd name="connsiteY3" fmla="*/ 2425840 h 3546973"/>
              <a:gd name="connsiteX4" fmla="*/ 86284 w 5771468"/>
              <a:gd name="connsiteY4" fmla="*/ 0 h 3546973"/>
              <a:gd name="connsiteX0" fmla="*/ 86284 w 5771468"/>
              <a:gd name="connsiteY0" fmla="*/ 0 h 3702637"/>
              <a:gd name="connsiteX1" fmla="*/ 5244694 w 5771468"/>
              <a:gd name="connsiteY1" fmla="*/ 29818 h 3702637"/>
              <a:gd name="connsiteX2" fmla="*/ 5771468 w 5771468"/>
              <a:gd name="connsiteY2" fmla="*/ 3539021 h 3702637"/>
              <a:gd name="connsiteX3" fmla="*/ 1487702 w 5771468"/>
              <a:gd name="connsiteY3" fmla="*/ 2425840 h 3702637"/>
              <a:gd name="connsiteX4" fmla="*/ 86284 w 5771468"/>
              <a:gd name="connsiteY4" fmla="*/ 0 h 3702637"/>
              <a:gd name="connsiteX0" fmla="*/ 86284 w 5264573"/>
              <a:gd name="connsiteY0" fmla="*/ 0 h 3796178"/>
              <a:gd name="connsiteX1" fmla="*/ 5244694 w 5264573"/>
              <a:gd name="connsiteY1" fmla="*/ 29818 h 3796178"/>
              <a:gd name="connsiteX2" fmla="*/ 5264573 w 5264573"/>
              <a:gd name="connsiteY2" fmla="*/ 3678169 h 3796178"/>
              <a:gd name="connsiteX3" fmla="*/ 1487702 w 5264573"/>
              <a:gd name="connsiteY3" fmla="*/ 2425840 h 3796178"/>
              <a:gd name="connsiteX4" fmla="*/ 86284 w 5264573"/>
              <a:gd name="connsiteY4" fmla="*/ 0 h 3796178"/>
              <a:gd name="connsiteX0" fmla="*/ 86284 w 5264573"/>
              <a:gd name="connsiteY0" fmla="*/ 0 h 3897510"/>
              <a:gd name="connsiteX1" fmla="*/ 5244694 w 5264573"/>
              <a:gd name="connsiteY1" fmla="*/ 29818 h 3897510"/>
              <a:gd name="connsiteX2" fmla="*/ 5264573 w 5264573"/>
              <a:gd name="connsiteY2" fmla="*/ 3678169 h 3897510"/>
              <a:gd name="connsiteX3" fmla="*/ 1487702 w 5264573"/>
              <a:gd name="connsiteY3" fmla="*/ 2425840 h 3897510"/>
              <a:gd name="connsiteX4" fmla="*/ 86284 w 5264573"/>
              <a:gd name="connsiteY4" fmla="*/ 0 h 3897510"/>
              <a:gd name="connsiteX0" fmla="*/ 86284 w 5264573"/>
              <a:gd name="connsiteY0" fmla="*/ 0 h 3831404"/>
              <a:gd name="connsiteX1" fmla="*/ 5244694 w 5264573"/>
              <a:gd name="connsiteY1" fmla="*/ 29818 h 3831404"/>
              <a:gd name="connsiteX2" fmla="*/ 5264573 w 5264573"/>
              <a:gd name="connsiteY2" fmla="*/ 3678169 h 3831404"/>
              <a:gd name="connsiteX3" fmla="*/ 1487702 w 5264573"/>
              <a:gd name="connsiteY3" fmla="*/ 2425840 h 3831404"/>
              <a:gd name="connsiteX4" fmla="*/ 86284 w 5264573"/>
              <a:gd name="connsiteY4" fmla="*/ 0 h 3831404"/>
              <a:gd name="connsiteX0" fmla="*/ 86284 w 5264573"/>
              <a:gd name="connsiteY0" fmla="*/ 0 h 3893101"/>
              <a:gd name="connsiteX1" fmla="*/ 5244694 w 5264573"/>
              <a:gd name="connsiteY1" fmla="*/ 29818 h 3893101"/>
              <a:gd name="connsiteX2" fmla="*/ 5264573 w 5264573"/>
              <a:gd name="connsiteY2" fmla="*/ 3678169 h 3893101"/>
              <a:gd name="connsiteX3" fmla="*/ 1487702 w 5264573"/>
              <a:gd name="connsiteY3" fmla="*/ 2425840 h 3893101"/>
              <a:gd name="connsiteX4" fmla="*/ 86284 w 5264573"/>
              <a:gd name="connsiteY4" fmla="*/ 0 h 3893101"/>
              <a:gd name="connsiteX0" fmla="*/ 86284 w 5264573"/>
              <a:gd name="connsiteY0" fmla="*/ 0 h 3888384"/>
              <a:gd name="connsiteX1" fmla="*/ 5244694 w 5264573"/>
              <a:gd name="connsiteY1" fmla="*/ 29818 h 3888384"/>
              <a:gd name="connsiteX2" fmla="*/ 5264573 w 5264573"/>
              <a:gd name="connsiteY2" fmla="*/ 3678169 h 3888384"/>
              <a:gd name="connsiteX3" fmla="*/ 1487702 w 5264573"/>
              <a:gd name="connsiteY3" fmla="*/ 2425840 h 3888384"/>
              <a:gd name="connsiteX4" fmla="*/ 86284 w 5264573"/>
              <a:gd name="connsiteY4" fmla="*/ 0 h 3888384"/>
              <a:gd name="connsiteX0" fmla="*/ 87175 w 5265464"/>
              <a:gd name="connsiteY0" fmla="*/ 0 h 3888384"/>
              <a:gd name="connsiteX1" fmla="*/ 5245585 w 5265464"/>
              <a:gd name="connsiteY1" fmla="*/ 29818 h 3888384"/>
              <a:gd name="connsiteX2" fmla="*/ 5265464 w 5265464"/>
              <a:gd name="connsiteY2" fmla="*/ 3678169 h 3888384"/>
              <a:gd name="connsiteX3" fmla="*/ 1488593 w 5265464"/>
              <a:gd name="connsiteY3" fmla="*/ 2425840 h 3888384"/>
              <a:gd name="connsiteX4" fmla="*/ 87175 w 5265464"/>
              <a:gd name="connsiteY4" fmla="*/ 0 h 3888384"/>
              <a:gd name="connsiteX0" fmla="*/ 87175 w 5265464"/>
              <a:gd name="connsiteY0" fmla="*/ 0 h 3910260"/>
              <a:gd name="connsiteX1" fmla="*/ 5245585 w 5265464"/>
              <a:gd name="connsiteY1" fmla="*/ 29818 h 3910260"/>
              <a:gd name="connsiteX2" fmla="*/ 5265464 w 5265464"/>
              <a:gd name="connsiteY2" fmla="*/ 3678169 h 3910260"/>
              <a:gd name="connsiteX3" fmla="*/ 1488593 w 5265464"/>
              <a:gd name="connsiteY3" fmla="*/ 2425840 h 3910260"/>
              <a:gd name="connsiteX4" fmla="*/ 87175 w 5265464"/>
              <a:gd name="connsiteY4" fmla="*/ 0 h 3910260"/>
              <a:gd name="connsiteX0" fmla="*/ 87175 w 5265464"/>
              <a:gd name="connsiteY0" fmla="*/ 0 h 3910260"/>
              <a:gd name="connsiteX1" fmla="*/ 5245585 w 5265464"/>
              <a:gd name="connsiteY1" fmla="*/ 1 h 3910260"/>
              <a:gd name="connsiteX2" fmla="*/ 5265464 w 5265464"/>
              <a:gd name="connsiteY2" fmla="*/ 3678169 h 3910260"/>
              <a:gd name="connsiteX3" fmla="*/ 1488593 w 5265464"/>
              <a:gd name="connsiteY3" fmla="*/ 2425840 h 3910260"/>
              <a:gd name="connsiteX4" fmla="*/ 87175 w 5265464"/>
              <a:gd name="connsiteY4" fmla="*/ 0 h 391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5464" h="3910260">
                <a:moveTo>
                  <a:pt x="87175" y="0"/>
                </a:moveTo>
                <a:lnTo>
                  <a:pt x="5245585" y="1"/>
                </a:lnTo>
                <a:lnTo>
                  <a:pt x="5265464" y="3678169"/>
                </a:lnTo>
                <a:cubicBezTo>
                  <a:pt x="4573037" y="4016100"/>
                  <a:pt x="2369864" y="4244700"/>
                  <a:pt x="1488593" y="2425840"/>
                </a:cubicBezTo>
                <a:cubicBezTo>
                  <a:pt x="269393" y="1859080"/>
                  <a:pt x="-214312" y="944447"/>
                  <a:pt x="87175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lang="pt-BR" dirty="0"/>
            </a:lvl1pPr>
          </a:lstStyle>
          <a:p>
            <a:endParaRPr lang="pt-BR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 dirty="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 dirty="0">
              <a:solidFill>
                <a:srgbClr val="004288"/>
              </a:solidFill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64283AD-3BC5-090C-5A40-D1A3B6F227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E6397E30-2C4F-FD2B-6F4E-05E4F7F034AD}"/>
              </a:ext>
            </a:extLst>
          </p:cNvPr>
          <p:cNvSpPr/>
          <p:nvPr userDrawn="1"/>
        </p:nvSpPr>
        <p:spPr>
          <a:xfrm>
            <a:off x="1" y="584462"/>
            <a:ext cx="603314" cy="565608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67DA2B3-7E24-FBB9-4E06-B5EDDED31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4462"/>
            <a:ext cx="9478992" cy="1063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</a:p>
        </p:txBody>
      </p:sp>
      <p:sp>
        <p:nvSpPr>
          <p:cNvPr id="11" name="Espaço Reservado para Texto 7">
            <a:extLst>
              <a:ext uri="{FF2B5EF4-FFF2-40B4-BE49-F238E27FC236}">
                <a16:creationId xmlns:a16="http://schemas.microsoft.com/office/drawing/2014/main" id="{E0797BC9-07CA-A3EC-E112-2E4F1EF7B8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09020"/>
            <a:ext cx="6397487" cy="2959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D3D3C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pt-BR" sz="2800" dirty="0">
                <a:latin typeface="Segoe UI" panose="020B0502040204020203" pitchFamily="34" charset="0"/>
                <a:cs typeface="Segoe UI" panose="020B0502040204020203" pitchFamily="34" charset="0"/>
              </a:rPr>
              <a:t>Evitar textos muito grandes em uma só página. É melhor desmembrar a página para que todos possam conseguir visualizar seu conteúdo. Sugestão corpo entre 20 e 26. Negritar palavras-chave. </a:t>
            </a:r>
          </a:p>
        </p:txBody>
      </p:sp>
    </p:spTree>
    <p:extLst>
      <p:ext uri="{BB962C8B-B14F-4D97-AF65-F5344CB8AC3E}">
        <p14:creationId xmlns:p14="http://schemas.microsoft.com/office/powerpoint/2010/main" val="4241217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8ADA480C-8CCE-428F-BFAD-333227DDFDFC}"/>
              </a:ext>
            </a:extLst>
          </p:cNvPr>
          <p:cNvSpPr/>
          <p:nvPr userDrawn="1"/>
        </p:nvSpPr>
        <p:spPr>
          <a:xfrm>
            <a:off x="2724347" y="0"/>
            <a:ext cx="4815140" cy="5555411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 dirty="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 dirty="0">
              <a:solidFill>
                <a:srgbClr val="004288"/>
              </a:solidFill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E933B366-0BFA-5F32-0FB4-2E282340D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EC4E84C-7D3F-6810-C0D5-D22C793BE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0079" y="584462"/>
            <a:ext cx="399259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93256"/>
                </a:solidFill>
              </a:defRPr>
            </a:lvl1pPr>
          </a:lstStyle>
          <a:p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</a:p>
        </p:txBody>
      </p:sp>
      <p:sp>
        <p:nvSpPr>
          <p:cNvPr id="16" name="Espaço Reservado para Texto 9">
            <a:extLst>
              <a:ext uri="{FF2B5EF4-FFF2-40B4-BE49-F238E27FC236}">
                <a16:creationId xmlns:a16="http://schemas.microsoft.com/office/drawing/2014/main" id="{A3248C1F-5143-C74F-4BB7-929DEB3722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10465" y="3493697"/>
            <a:ext cx="3405996" cy="1853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rgbClr val="3D3D3C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rgbClr val="3D3D3C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rgbClr val="3D3D3C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rgbClr val="3D3D3C"/>
                </a:solidFill>
                <a:latin typeface="+mj-lt"/>
              </a:defRPr>
            </a:lvl5pPr>
          </a:lstStyle>
          <a:p>
            <a:pPr lvl="0"/>
            <a:r>
              <a:rPr lang="pt-BR" dirty="0"/>
              <a:t>Subtítulo. Caixa baixa. Corpo 22 a 28</a:t>
            </a:r>
          </a:p>
        </p:txBody>
      </p:sp>
      <p:sp>
        <p:nvSpPr>
          <p:cNvPr id="18" name="Espaço Reservado para Imagem 17">
            <a:extLst>
              <a:ext uri="{FF2B5EF4-FFF2-40B4-BE49-F238E27FC236}">
                <a16:creationId xmlns:a16="http://schemas.microsoft.com/office/drawing/2014/main" id="{2A19C720-8822-4852-EBE3-A4A9841D22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724150" cy="27241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9" name="Espaço Reservado para Texto 7">
            <a:extLst>
              <a:ext uri="{FF2B5EF4-FFF2-40B4-BE49-F238E27FC236}">
                <a16:creationId xmlns:a16="http://schemas.microsoft.com/office/drawing/2014/main" id="{9AA3FF71-1358-774C-239E-E8B9769430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13453" y="3493697"/>
            <a:ext cx="3233468" cy="2061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D3D3C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pt-BR" sz="2800" dirty="0">
                <a:latin typeface="Segoe UI" panose="020B0502040204020203" pitchFamily="34" charset="0"/>
                <a:cs typeface="Segoe UI" panose="020B0502040204020203" pitchFamily="34" charset="0"/>
              </a:rPr>
              <a:t>Texto curto. Sugestão corpo entre 20 e 26. Negritar palavras-chave. </a:t>
            </a:r>
          </a:p>
        </p:txBody>
      </p:sp>
    </p:spTree>
    <p:extLst>
      <p:ext uri="{BB962C8B-B14F-4D97-AF65-F5344CB8AC3E}">
        <p14:creationId xmlns:p14="http://schemas.microsoft.com/office/powerpoint/2010/main" val="108187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19AEB9B7-B693-BC4A-E4C0-EB4202D38E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5197D90-4F90-4C81-2FC8-8EC0EB4ED9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5585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A71E9C5-FA77-7672-A385-CDF05A956CA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spaço Reservado para Número de Slide 2">
            <a:extLst>
              <a:ext uri="{FF2B5EF4-FFF2-40B4-BE49-F238E27FC236}">
                <a16:creationId xmlns:a16="http://schemas.microsoft.com/office/drawing/2014/main" id="{23512BD8-D891-28E9-6B1C-6D0A30BD5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899" y="6466786"/>
            <a:ext cx="673101" cy="321296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458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7" r:id="rId2"/>
    <p:sldLayoutId id="2147483715" r:id="rId3"/>
    <p:sldLayoutId id="2147483710" r:id="rId4"/>
    <p:sldLayoutId id="2147483716" r:id="rId5"/>
    <p:sldLayoutId id="2147483712" r:id="rId6"/>
    <p:sldLayoutId id="2147483713" r:id="rId7"/>
    <p:sldLayoutId id="2147483717" r:id="rId8"/>
    <p:sldLayoutId id="2147483714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4288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7491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777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  <p15:guide id="8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meioambiente.mg.gov.br/w/workshop-discute-novas-diretrizes-para-prevencao-de-desastres-naturais-em-mina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5BAFBC1E-5F05-BF5A-6308-AB306E2A1B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</a:t>
            </a:fld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EFE9339-7037-6A8B-EC1E-431069E50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DDB9067-F063-E9B8-59B8-943298C18C48}"/>
              </a:ext>
            </a:extLst>
          </p:cNvPr>
          <p:cNvSpPr txBox="1"/>
          <p:nvPr/>
        </p:nvSpPr>
        <p:spPr>
          <a:xfrm>
            <a:off x="1371599" y="309521"/>
            <a:ext cx="1082040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pt-BR" alt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Seminário de Apresentação dos </a:t>
            </a:r>
          </a:p>
          <a:p>
            <a:pPr algn="ctr">
              <a:lnSpc>
                <a:spcPct val="95000"/>
              </a:lnSpc>
            </a:pPr>
            <a:r>
              <a:rPr lang="pt-BR" alt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Grupos de Trabalho do CREA-MG</a:t>
            </a:r>
            <a:endParaRPr lang="pt-B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983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11AE909-916B-9604-3CC9-CDF1243033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10</a:t>
            </a:fld>
            <a:endParaRPr lang="pt-BR" dirty="0"/>
          </a:p>
        </p:txBody>
      </p:sp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7535DCAA-2BAA-7383-3EE7-EFC977B8F8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872034" y="529370"/>
            <a:ext cx="1646865" cy="1604230"/>
          </a:xfrm>
          <a:prstGeom prst="rect">
            <a:avLst/>
          </a:prstGeom>
        </p:spPr>
      </p:pic>
      <p:sp>
        <p:nvSpPr>
          <p:cNvPr id="8" name="Título 2">
            <a:extLst>
              <a:ext uri="{FF2B5EF4-FFF2-40B4-BE49-F238E27FC236}">
                <a16:creationId xmlns:a16="http://schemas.microsoft.com/office/drawing/2014/main" id="{92ABBFF2-E157-AC3D-E2A5-C2B49D352755}"/>
              </a:ext>
            </a:extLst>
          </p:cNvPr>
          <p:cNvSpPr txBox="1">
            <a:spLocks/>
          </p:cNvSpPr>
          <p:nvPr/>
        </p:nvSpPr>
        <p:spPr>
          <a:xfrm>
            <a:off x="662454" y="0"/>
            <a:ext cx="11003280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</a:p>
          <a:p>
            <a:br>
              <a:rPr lang="pt-BR" altLang="pt-BR" sz="1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br>
              <a:rPr lang="pt-BR" altLang="pt-BR" sz="1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54A2712-FDCD-4437-8BF2-AC9171818AC1}"/>
              </a:ext>
            </a:extLst>
          </p:cNvPr>
          <p:cNvSpPr txBox="1"/>
          <p:nvPr/>
        </p:nvSpPr>
        <p:spPr>
          <a:xfrm>
            <a:off x="5208105" y="2329033"/>
            <a:ext cx="6204777" cy="370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t-BR" sz="26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Participação do GT nas audiências em: </a:t>
            </a:r>
            <a:endParaRPr lang="pt-BR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t-BR" sz="2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Ipatinga</a:t>
            </a:r>
            <a:r>
              <a:rPr lang="pt-BR" sz="2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participação de Douglas B. Nunes - temas abordados: adversidade, crise climática, entre outros.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t-BR" sz="2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Uberlândia-</a:t>
            </a:r>
            <a:r>
              <a:rPr lang="pt-BR" sz="2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participação de João Marques Póvoa Junior - temas abordados: reciclagem de vidros e preparação de respostas a desastres.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76FD962-6355-6BA0-AF4A-E1324D72D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218" y="1065452"/>
            <a:ext cx="3776869" cy="503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2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11AE909-916B-9604-3CC9-CDF1243033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11</a:t>
            </a:fld>
            <a:endParaRPr lang="pt-BR" dirty="0"/>
          </a:p>
        </p:txBody>
      </p:sp>
      <p:pic>
        <p:nvPicPr>
          <p:cNvPr id="5" name="Imagem 4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7EF86E73-F3EA-2838-84CE-4984AD61CE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8396" t="5286" r="17673" b="12126"/>
          <a:stretch/>
        </p:blipFill>
        <p:spPr bwMode="auto">
          <a:xfrm>
            <a:off x="284435" y="1245704"/>
            <a:ext cx="5356109" cy="4461542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7535DCAA-2BAA-7383-3EE7-EFC977B8F8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59" t="8653" r="64694" b="54610"/>
          <a:stretch/>
        </p:blipFill>
        <p:spPr>
          <a:xfrm>
            <a:off x="9740349" y="542373"/>
            <a:ext cx="1646029" cy="1406662"/>
          </a:xfrm>
          <a:prstGeom prst="rect">
            <a:avLst/>
          </a:prstGeom>
        </p:spPr>
      </p:pic>
      <p:sp>
        <p:nvSpPr>
          <p:cNvPr id="8" name="Título 2">
            <a:extLst>
              <a:ext uri="{FF2B5EF4-FFF2-40B4-BE49-F238E27FC236}">
                <a16:creationId xmlns:a16="http://schemas.microsoft.com/office/drawing/2014/main" id="{92ABBFF2-E157-AC3D-E2A5-C2B49D352755}"/>
              </a:ext>
            </a:extLst>
          </p:cNvPr>
          <p:cNvSpPr txBox="1">
            <a:spLocks/>
          </p:cNvSpPr>
          <p:nvPr/>
        </p:nvSpPr>
        <p:spPr>
          <a:xfrm>
            <a:off x="662454" y="0"/>
            <a:ext cx="11003280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</a:p>
          <a:p>
            <a:b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br>
              <a:rPr lang="pt-BR" altLang="pt-BR" sz="1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br>
              <a:rPr lang="pt-BR" altLang="pt-BR" sz="1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54A2712-FDCD-4437-8BF2-AC9171818AC1}"/>
              </a:ext>
            </a:extLst>
          </p:cNvPr>
          <p:cNvSpPr txBox="1"/>
          <p:nvPr/>
        </p:nvSpPr>
        <p:spPr>
          <a:xfrm>
            <a:off x="5738192" y="2632686"/>
            <a:ext cx="5551092" cy="3074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t-BR" sz="26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Participação do GT  na etapa Final do Fórum de Ciência e Tecnologia (em B.H. 25 a 27/11/24), onde foram efetuadas audiências sobre os  temas : adversidade, crise climática, questão da reciclagem de vidros e preparação de respostas a desastres.</a:t>
            </a:r>
            <a:endParaRPr lang="pt-BR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625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2EE88-73E2-562A-7870-C21B9CD24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F9EF69A-54B1-34AC-EDB4-202934D873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12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EAA4D39-726C-3C5F-9531-E1BDE1EB0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54" y="0"/>
            <a:ext cx="11003280" cy="970018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  <a:b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br>
              <a:rPr lang="pt-BR" altLang="pt-BR" sz="1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br>
              <a:rPr lang="pt-BR" altLang="pt-BR" sz="1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1C6B8C-849E-16F2-219E-5D93EF5743F0}"/>
              </a:ext>
            </a:extLst>
          </p:cNvPr>
          <p:cNvSpPr txBox="1"/>
          <p:nvPr/>
        </p:nvSpPr>
        <p:spPr>
          <a:xfrm>
            <a:off x="0" y="1018844"/>
            <a:ext cx="95541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537" algn="just"/>
            <a:r>
              <a:rPr lang="pt-BR" sz="3000" b="1" dirty="0">
                <a:solidFill>
                  <a:srgbClr val="004288"/>
                </a:solidFill>
                <a:latin typeface="Aptos" panose="020B0004020202020204" pitchFamily="34" charset="0"/>
              </a:rPr>
              <a:t>Seminário Integrado de Gestão de Riscos </a:t>
            </a:r>
            <a:r>
              <a:rPr lang="pt-BR" sz="3000" b="1" dirty="0" err="1">
                <a:solidFill>
                  <a:srgbClr val="004288"/>
                </a:solidFill>
                <a:latin typeface="Aptos" panose="020B0004020202020204" pitchFamily="34" charset="0"/>
              </a:rPr>
              <a:t>Geo-Hidrológicos</a:t>
            </a:r>
            <a:r>
              <a:rPr lang="pt-BR" sz="3000" b="1" dirty="0">
                <a:solidFill>
                  <a:srgbClr val="004288"/>
                </a:solidFill>
                <a:latin typeface="Aptos" panose="020B0004020202020204" pitchFamily="34" charset="0"/>
              </a:rPr>
              <a:t> - Defesa Civil de Ouro Preto </a:t>
            </a:r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544CFEEF-1337-DED4-2B73-4159B7352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660834" y="460316"/>
            <a:ext cx="1616765" cy="149805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F8D9303-C882-280D-5A96-1F2160739280}"/>
              </a:ext>
            </a:extLst>
          </p:cNvPr>
          <p:cNvSpPr txBox="1"/>
          <p:nvPr/>
        </p:nvSpPr>
        <p:spPr>
          <a:xfrm>
            <a:off x="4094922" y="2001765"/>
            <a:ext cx="7309953" cy="21236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200" dirty="0"/>
              <a:t>Seminário com trabalhos a respeito de monitoramento, riscos geotécnicos, gestão de crise, subsidência de terreno, </a:t>
            </a:r>
            <a:r>
              <a:rPr lang="pt-BR" sz="2200" b="1" dirty="0"/>
              <a:t>apoio psicossocial</a:t>
            </a:r>
            <a:r>
              <a:rPr lang="pt-BR" sz="2200" dirty="0"/>
              <a:t> em desastres, inundações, robótica aplicada em barragens, </a:t>
            </a:r>
            <a:r>
              <a:rPr lang="pt-BR" sz="2200" b="1" dirty="0"/>
              <a:t>mapeamento de risco</a:t>
            </a:r>
            <a:r>
              <a:rPr lang="pt-BR" sz="2200" dirty="0"/>
              <a:t>, mudanças climáticas, climatologia, drenagem urbana, </a:t>
            </a:r>
            <a:r>
              <a:rPr lang="pt-BR" sz="2200" b="1" dirty="0"/>
              <a:t>remoção de rejeitos</a:t>
            </a:r>
            <a:r>
              <a:rPr lang="pt-BR" sz="2200" dirty="0"/>
              <a:t>.</a:t>
            </a:r>
          </a:p>
        </p:txBody>
      </p:sp>
      <p:pic>
        <p:nvPicPr>
          <p:cNvPr id="11" name="Imagem 10" descr="Uma imagem contendo pessoa, segurando, jovem, homem&#10;&#10;Descrição gerada automaticamente">
            <a:extLst>
              <a:ext uri="{FF2B5EF4-FFF2-40B4-BE49-F238E27FC236}">
                <a16:creationId xmlns:a16="http://schemas.microsoft.com/office/drawing/2014/main" id="{CC770AD9-ACD6-12D6-722F-8E0E5CF42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2337" y="2322530"/>
            <a:ext cx="4136427" cy="36388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0A3C863-8824-354D-0912-E85BA3E318DA}"/>
              </a:ext>
            </a:extLst>
          </p:cNvPr>
          <p:cNvSpPr txBox="1"/>
          <p:nvPr/>
        </p:nvSpPr>
        <p:spPr>
          <a:xfrm>
            <a:off x="4094922" y="4317372"/>
            <a:ext cx="7423977" cy="17081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100" u="sng" dirty="0"/>
              <a:t>Placa recebida</a:t>
            </a:r>
            <a:r>
              <a:rPr lang="pt-BR" sz="2100" dirty="0"/>
              <a:t> no evento: </a:t>
            </a:r>
            <a:r>
              <a:rPr lang="pt-BR" sz="2100" b="1" dirty="0"/>
              <a:t>Seminário comemorativo de 20 anos da Defesa Civil de Ouro Preto</a:t>
            </a:r>
            <a:r>
              <a:rPr lang="pt-BR" sz="2100" dirty="0"/>
              <a:t>. Da esq. para dir.: Edvaldo Rocha, Secretário de Desenvolvimento Social de Ouro Preto; Matheus Pacheco, vereador de Ouro Preto e José Margarida, representando o G.T. do CREA-MG.</a:t>
            </a:r>
          </a:p>
        </p:txBody>
      </p:sp>
    </p:spTree>
    <p:extLst>
      <p:ext uri="{BB962C8B-B14F-4D97-AF65-F5344CB8AC3E}">
        <p14:creationId xmlns:p14="http://schemas.microsoft.com/office/powerpoint/2010/main" val="525439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2EE88-73E2-562A-7870-C21B9CD24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F9EF69A-54B1-34AC-EDB4-202934D873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13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EAA4D39-726C-3C5F-9531-E1BDE1EB0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54" y="0"/>
            <a:ext cx="11003280" cy="970018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  <a:b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br>
              <a:rPr lang="pt-BR" altLang="pt-BR" sz="1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br>
              <a:rPr lang="pt-BR" altLang="pt-BR" sz="1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1C6B8C-849E-16F2-219E-5D93EF5743F0}"/>
              </a:ext>
            </a:extLst>
          </p:cNvPr>
          <p:cNvSpPr txBox="1"/>
          <p:nvPr/>
        </p:nvSpPr>
        <p:spPr>
          <a:xfrm>
            <a:off x="662454" y="1018844"/>
            <a:ext cx="8891719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537" algn="just"/>
            <a:r>
              <a:rPr lang="pt-BR" sz="2800" b="1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IV END - Encontro Nacional de Desastres</a:t>
            </a:r>
            <a:r>
              <a:rPr lang="pt-BR" sz="28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realizado pela </a:t>
            </a:r>
            <a:r>
              <a:rPr lang="pt-BR" sz="2800" dirty="0" err="1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ABRHidro</a:t>
            </a:r>
            <a:r>
              <a:rPr lang="pt-BR" sz="28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Associação Brasileira de Recursos Hídricos, em Curitiba- PR no período de 08 a 11 de outubro de 2024.</a:t>
            </a:r>
            <a:endParaRPr lang="pt-BR" sz="2800" dirty="0">
              <a:solidFill>
                <a:srgbClr val="004288"/>
              </a:solidFill>
            </a:endParaRPr>
          </a:p>
          <a:p>
            <a:pPr marL="109537" algn="just"/>
            <a:endParaRPr lang="pt-BR" sz="3000" b="1" dirty="0">
              <a:solidFill>
                <a:srgbClr val="004288"/>
              </a:solidFill>
              <a:latin typeface="Aptos" panose="020B0004020202020204" pitchFamily="34" charset="0"/>
            </a:endParaRPr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544CFEEF-1337-DED4-2B73-4159B7352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664838" y="485009"/>
            <a:ext cx="1723428" cy="1498059"/>
          </a:xfrm>
          <a:prstGeom prst="rect">
            <a:avLst/>
          </a:prstGeom>
        </p:spPr>
      </p:pic>
      <p:pic>
        <p:nvPicPr>
          <p:cNvPr id="6" name="Imagem 5" descr="Interface gráfica do usuário">
            <a:extLst>
              <a:ext uri="{FF2B5EF4-FFF2-40B4-BE49-F238E27FC236}">
                <a16:creationId xmlns:a16="http://schemas.microsoft.com/office/drawing/2014/main" id="{E79A59F0-6929-C4EF-D6D0-36372062F1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75" r="16481" b="16458"/>
          <a:stretch/>
        </p:blipFill>
        <p:spPr>
          <a:xfrm>
            <a:off x="1023102" y="2713752"/>
            <a:ext cx="4052480" cy="3250089"/>
          </a:xfrm>
          <a:prstGeom prst="rect">
            <a:avLst/>
          </a:prstGeom>
        </p:spPr>
      </p:pic>
      <p:pic>
        <p:nvPicPr>
          <p:cNvPr id="9" name="Imagem 8" descr="Uma imagem contendo no interior, mulher, quarto, mesa&#10;&#10;Descrição gerada automaticamente">
            <a:extLst>
              <a:ext uri="{FF2B5EF4-FFF2-40B4-BE49-F238E27FC236}">
                <a16:creationId xmlns:a16="http://schemas.microsoft.com/office/drawing/2014/main" id="{04C2426F-16D8-3C28-E2E4-68C0DBB83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165" y="2534841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8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2EE88-73E2-562A-7870-C21B9CD24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F9EF69A-54B1-34AC-EDB4-202934D873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14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EAA4D39-726C-3C5F-9531-E1BDE1EB0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54" y="0"/>
            <a:ext cx="11003280" cy="970018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  <a:b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br>
              <a:rPr lang="pt-BR" altLang="pt-BR" sz="1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br>
              <a:rPr lang="pt-BR" altLang="pt-BR" sz="1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1C6B8C-849E-16F2-219E-5D93EF5743F0}"/>
              </a:ext>
            </a:extLst>
          </p:cNvPr>
          <p:cNvSpPr txBox="1"/>
          <p:nvPr/>
        </p:nvSpPr>
        <p:spPr>
          <a:xfrm>
            <a:off x="549643" y="970018"/>
            <a:ext cx="8746435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537" algn="just"/>
            <a:r>
              <a:rPr lang="pt-BR" sz="2800" b="1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Congresso Técnico Científico da Engenharia e da Agronomia – CONTECC - SOEA</a:t>
            </a:r>
            <a:r>
              <a:rPr lang="pt-BR" sz="28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em Salvador- BA, no período de 07 a 10 de outubro de 2024.</a:t>
            </a:r>
            <a:endParaRPr lang="pt-BR" sz="2800" dirty="0">
              <a:solidFill>
                <a:srgbClr val="004288"/>
              </a:solidFill>
            </a:endParaRPr>
          </a:p>
          <a:p>
            <a:pPr marL="109537" algn="just"/>
            <a:endParaRPr lang="pt-BR" b="1" dirty="0">
              <a:solidFill>
                <a:srgbClr val="004288"/>
              </a:solidFill>
              <a:latin typeface="Aptos" panose="020B0004020202020204" pitchFamily="34" charset="0"/>
            </a:endParaRPr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544CFEEF-1337-DED4-2B73-4159B7352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554173" y="685603"/>
            <a:ext cx="1723428" cy="149805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5B94E7E-48D8-9C1A-E5BD-0761A752E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38161"/>
            <a:ext cx="2802842" cy="431693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2E0B224-9091-CB57-B51C-DBB648BEEFF1}"/>
              </a:ext>
            </a:extLst>
          </p:cNvPr>
          <p:cNvSpPr txBox="1"/>
          <p:nvPr/>
        </p:nvSpPr>
        <p:spPr>
          <a:xfrm>
            <a:off x="662454" y="3619704"/>
            <a:ext cx="48418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537" algn="just"/>
            <a:r>
              <a:rPr lang="pt-BR" sz="2800" b="1" dirty="0">
                <a:solidFill>
                  <a:srgbClr val="004288"/>
                </a:solidFill>
                <a:latin typeface="Aptos" panose="020B0004020202020204" pitchFamily="34" charset="0"/>
              </a:rPr>
              <a:t>Trabalho técnico do GT aprovado e apresentado no CONTECC - SOEA</a:t>
            </a:r>
          </a:p>
        </p:txBody>
      </p:sp>
    </p:spTree>
    <p:extLst>
      <p:ext uri="{BB962C8B-B14F-4D97-AF65-F5344CB8AC3E}">
        <p14:creationId xmlns:p14="http://schemas.microsoft.com/office/powerpoint/2010/main" val="3639874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341E5D4-7725-285A-C042-7141BFD7F4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15</a:t>
            </a:fld>
            <a:endParaRPr lang="pt-BR" dirty="0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0D1F74B4-02F9-5A3A-637A-858001939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41" y="0"/>
            <a:ext cx="10737714" cy="1325563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  <a:br>
              <a:rPr lang="pt-BR" altLang="pt-BR" dirty="0"/>
            </a:br>
            <a:endParaRPr lang="pt-BR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C5C8ED00-2E29-8C67-7E42-B9990D19EA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631094" y="543340"/>
            <a:ext cx="1722706" cy="153309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E4F0A23-0C5B-42BA-6408-E5A7B0C0BCCE}"/>
              </a:ext>
            </a:extLst>
          </p:cNvPr>
          <p:cNvSpPr txBox="1"/>
          <p:nvPr/>
        </p:nvSpPr>
        <p:spPr>
          <a:xfrm>
            <a:off x="347446" y="1074119"/>
            <a:ext cx="928364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600" b="1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5º Congresso Luso-Brasileiro de Materiais de Construção Sustentáveis (CLBMCS 2024), </a:t>
            </a:r>
            <a:r>
              <a:rPr lang="pt-BR" sz="26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realizado pelo </a:t>
            </a:r>
            <a:r>
              <a:rPr lang="pt-BR" sz="26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Departamento de Engenharia Civil, Arquitetura e Ambiente (</a:t>
            </a:r>
            <a:r>
              <a:rPr lang="pt-BR" sz="2600" dirty="0" err="1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DECivil</a:t>
            </a:r>
            <a:r>
              <a:rPr lang="pt-BR" sz="26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), </a:t>
            </a:r>
            <a:r>
              <a:rPr lang="pt-BR" sz="2600" b="0" i="0" dirty="0">
                <a:solidFill>
                  <a:srgbClr val="004288"/>
                </a:solidFill>
                <a:effectLst/>
                <a:latin typeface="Calibri" panose="020F0502020204030204" pitchFamily="34" charset="0"/>
              </a:rPr>
              <a:t>Instituto Superior Técnico, Universidade de Lisboa.</a:t>
            </a:r>
            <a:r>
              <a:rPr lang="pt-BR" sz="26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endParaRPr lang="pt-BR" sz="2600" dirty="0">
              <a:solidFill>
                <a:srgbClr val="004288"/>
              </a:solidFill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7C43FD44-06A8-658D-7381-F91224187A07}"/>
              </a:ext>
            </a:extLst>
          </p:cNvPr>
          <p:cNvGrpSpPr/>
          <p:nvPr/>
        </p:nvGrpSpPr>
        <p:grpSpPr>
          <a:xfrm>
            <a:off x="209145" y="2776844"/>
            <a:ext cx="11420502" cy="2702208"/>
            <a:chOff x="156136" y="2916715"/>
            <a:chExt cx="11420502" cy="2702208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455E3170-FAE4-8C8D-F0DF-7EC66D948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136" y="2916717"/>
              <a:ext cx="3602941" cy="2702206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0B16BF09-88E6-9D9B-2D13-C48384B6E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0578" y="2916716"/>
              <a:ext cx="3424223" cy="2702207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626CD980-9FEC-32EE-09D6-EA8E6BD1B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73697" y="2916715"/>
              <a:ext cx="3602941" cy="2635187"/>
            </a:xfrm>
            <a:prstGeom prst="rect">
              <a:avLst/>
            </a:prstGeom>
          </p:spPr>
        </p:pic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90FF60B-1A67-F5F5-076A-F56CEC5C2253}"/>
              </a:ext>
            </a:extLst>
          </p:cNvPr>
          <p:cNvSpPr txBox="1"/>
          <p:nvPr/>
        </p:nvSpPr>
        <p:spPr>
          <a:xfrm>
            <a:off x="382521" y="5535142"/>
            <a:ext cx="11006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4288"/>
                </a:solidFill>
                <a:latin typeface="Aptos" panose="020B0004020202020204" pitchFamily="34" charset="0"/>
              </a:rPr>
              <a:t>MODELAGEM FÍSICA DE RIO MEANDRADO – TEM</a:t>
            </a:r>
            <a:r>
              <a:rPr lang="pt-BR" sz="2400" b="1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</a:t>
            </a:r>
            <a:r>
              <a:rPr lang="pt-BR" sz="2400" b="1" dirty="0">
                <a:solidFill>
                  <a:srgbClr val="004288"/>
                </a:solidFill>
                <a:latin typeface="Aptos" panose="020B0004020202020204" pitchFamily="34" charset="0"/>
              </a:rPr>
              <a:t>O DE ALCANCE DA CHEIA EM ÁREA URBANIZADA </a:t>
            </a:r>
          </a:p>
        </p:txBody>
      </p:sp>
    </p:spTree>
    <p:extLst>
      <p:ext uri="{BB962C8B-B14F-4D97-AF65-F5344CB8AC3E}">
        <p14:creationId xmlns:p14="http://schemas.microsoft.com/office/powerpoint/2010/main" val="1259980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341E5D4-7725-285A-C042-7141BFD7F4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16</a:t>
            </a:fld>
            <a:endParaRPr lang="pt-BR" dirty="0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0D1F74B4-02F9-5A3A-637A-858001939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41" y="0"/>
            <a:ext cx="10737714" cy="1325563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  <a:br>
              <a:rPr lang="pt-BR" altLang="pt-BR" dirty="0"/>
            </a:br>
            <a:endParaRPr lang="pt-BR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C5C8ED00-2E29-8C67-7E42-B9990D19EA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617202" y="750870"/>
            <a:ext cx="1736597" cy="149805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3F1C0EA-384B-3F2F-F2CF-990A08C05EC3}"/>
              </a:ext>
            </a:extLst>
          </p:cNvPr>
          <p:cNvSpPr txBox="1"/>
          <p:nvPr/>
        </p:nvSpPr>
        <p:spPr>
          <a:xfrm>
            <a:off x="501456" y="826919"/>
            <a:ext cx="8905462" cy="1920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kern="1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Evento na Associação dos Engenheiros de Araguari</a:t>
            </a:r>
            <a:r>
              <a:rPr lang="pt-BR" sz="2800" kern="1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- Lançamento da Revista Vértice Técnica, com a presença de membros da comunidade e defesa civil da cidade de Araguari e região.</a:t>
            </a:r>
            <a:endParaRPr lang="pt-BR" sz="2800" kern="100" dirty="0">
              <a:solidFill>
                <a:srgbClr val="004288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B1EB05A-ADAB-6BBC-C0E7-A23D9BC67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39" y="2747573"/>
            <a:ext cx="4151748" cy="323382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85DD487-5307-A11B-4FB8-D9B921640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638" y="2747573"/>
            <a:ext cx="5744135" cy="323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41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341E5D4-7725-285A-C042-7141BFD7F4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17</a:t>
            </a:fld>
            <a:endParaRPr lang="pt-BR" dirty="0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0D1F74B4-02F9-5A3A-637A-858001939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41" y="0"/>
            <a:ext cx="10737714" cy="1325563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  <a:br>
              <a:rPr lang="pt-BR" altLang="pt-BR" dirty="0"/>
            </a:br>
            <a:endParaRPr lang="pt-BR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C5C8ED00-2E29-8C67-7E42-B9990D19EA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617202" y="750870"/>
            <a:ext cx="1736597" cy="149805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3F1C0EA-384B-3F2F-F2CF-990A08C05EC3}"/>
              </a:ext>
            </a:extLst>
          </p:cNvPr>
          <p:cNvSpPr txBox="1"/>
          <p:nvPr/>
        </p:nvSpPr>
        <p:spPr>
          <a:xfrm>
            <a:off x="223160" y="1250322"/>
            <a:ext cx="8905462" cy="998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ARTIGOS PUBLICADOS EM MÍDIA, EVENTOS TÉCNICOS E REVISTA TÉCNICA VÉRTICE (8 ARTIGOS)</a:t>
            </a:r>
            <a:endParaRPr lang="pt-BR" sz="2800" kern="100" dirty="0">
              <a:solidFill>
                <a:srgbClr val="004288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224BA59-4758-A244-C55B-44A72F540A6A}"/>
              </a:ext>
            </a:extLst>
          </p:cNvPr>
          <p:cNvSpPr txBox="1"/>
          <p:nvPr/>
        </p:nvSpPr>
        <p:spPr>
          <a:xfrm>
            <a:off x="92342" y="2324284"/>
            <a:ext cx="1135711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a) </a:t>
            </a:r>
            <a:r>
              <a:rPr lang="pt-BR" b="1" dirty="0">
                <a:solidFill>
                  <a:srgbClr val="004288"/>
                </a:solidFill>
                <a:latin typeface="Aptos" panose="020B0004020202020204" pitchFamily="34" charset="0"/>
              </a:rPr>
              <a:t>PREVENÇÃO DE DESASTRES NO BRASIL </a:t>
            </a:r>
            <a:r>
              <a:rPr lang="pt-BR" dirty="0">
                <a:solidFill>
                  <a:srgbClr val="004288"/>
                </a:solidFill>
                <a:latin typeface="Aptos" panose="020B0004020202020204" pitchFamily="34" charset="0"/>
              </a:rPr>
              <a:t>– Autor José Margarida da Silva - publicado no Jornal O Tempo (Belo Horizonte - MG) - disponível em: </a:t>
            </a:r>
          </a:p>
          <a:p>
            <a:r>
              <a:rPr lang="pt-BR" dirty="0">
                <a:solidFill>
                  <a:srgbClr val="004288"/>
                </a:solidFill>
                <a:latin typeface="Aptos" panose="020B0004020202020204" pitchFamily="34" charset="0"/>
              </a:rPr>
              <a:t>https://www.crea-mg.org.br/assessoria-imprensa/crea-na-midia/prevencao-de-desastres-no-brasil</a:t>
            </a:r>
          </a:p>
          <a:p>
            <a:endParaRPr lang="pt-BR" dirty="0">
              <a:solidFill>
                <a:srgbClr val="004288"/>
              </a:solidFill>
              <a:latin typeface="Aptos" panose="020B0004020202020204" pitchFamily="34" charset="0"/>
            </a:endParaRPr>
          </a:p>
          <a:p>
            <a:r>
              <a:rPr lang="pt-BR" dirty="0">
                <a:solidFill>
                  <a:srgbClr val="004288"/>
                </a:solidFill>
                <a:latin typeface="Aptos" panose="020B0004020202020204" pitchFamily="34" charset="0"/>
              </a:rPr>
              <a:t>b) </a:t>
            </a:r>
            <a:r>
              <a:rPr lang="pt-BR" b="1" dirty="0">
                <a:solidFill>
                  <a:srgbClr val="004288"/>
                </a:solidFill>
                <a:latin typeface="Aptos" panose="020B0004020202020204" pitchFamily="34" charset="0"/>
              </a:rPr>
              <a:t>Podcast O PAPEL DA ENGENHARIA NA PREVENÇÃO DE RISCOS GEO-HIDROLÓGICOS  </a:t>
            </a:r>
            <a:r>
              <a:rPr lang="pt-BR" dirty="0">
                <a:solidFill>
                  <a:srgbClr val="004288"/>
                </a:solidFill>
                <a:latin typeface="Aptos" panose="020B0004020202020204" pitchFamily="34" charset="0"/>
              </a:rPr>
              <a:t>- participantes: Maria da Glória Braz, Armando </a:t>
            </a:r>
            <a:r>
              <a:rPr lang="pt-BR" dirty="0" err="1">
                <a:solidFill>
                  <a:srgbClr val="004288"/>
                </a:solidFill>
                <a:latin typeface="Aptos" panose="020B0004020202020204" pitchFamily="34" charset="0"/>
              </a:rPr>
              <a:t>Hideu</a:t>
            </a:r>
            <a:r>
              <a:rPr lang="pt-BR" dirty="0">
                <a:solidFill>
                  <a:srgbClr val="004288"/>
                </a:solidFill>
                <a:latin typeface="Aptos" panose="020B0004020202020204" pitchFamily="34" charset="0"/>
              </a:rPr>
              <a:t> Momose e Carlos Pires Gonçalves. disponível em: https://open.spotify.com/episode/7GA6gXj9wUWgfBH0sR1O1M?si=c2aeb15356e7457c</a:t>
            </a:r>
          </a:p>
          <a:p>
            <a:endParaRPr lang="pt-BR" dirty="0">
              <a:solidFill>
                <a:srgbClr val="004288"/>
              </a:solidFill>
              <a:latin typeface="Aptos" panose="020B0004020202020204" pitchFamily="34" charset="0"/>
            </a:endParaRPr>
          </a:p>
          <a:p>
            <a:r>
              <a:rPr lang="pt-BR" dirty="0">
                <a:solidFill>
                  <a:srgbClr val="004288"/>
                </a:solidFill>
                <a:latin typeface="Aptos" panose="020B0004020202020204" pitchFamily="34" charset="0"/>
              </a:rPr>
              <a:t>c) </a:t>
            </a:r>
            <a:r>
              <a:rPr lang="pt-BR" b="1" dirty="0">
                <a:solidFill>
                  <a:srgbClr val="004288"/>
                </a:solidFill>
                <a:latin typeface="Aptos" panose="020B0004020202020204" pitchFamily="34" charset="0"/>
              </a:rPr>
              <a:t>A IMPORTÂNCIA DA PARTICIPAÇÃO DOS PROFISSIONAIS DA ENGENHARIA NO PLANEJAMENTO E CONHECIMENTO DA COMBINAÇÃO DOS ASPECTOS GEOLÓGICOS E HIDROLÓGICOS NAS ÁREAS DE RISCO </a:t>
            </a:r>
            <a:r>
              <a:rPr lang="pt-BR" dirty="0">
                <a:solidFill>
                  <a:srgbClr val="004288"/>
                </a:solidFill>
                <a:latin typeface="Aptos" panose="020B0004020202020204" pitchFamily="34" charset="0"/>
              </a:rPr>
              <a:t>– Autores: José Margarida da Silva, Maria da Glória Braz, Douglas </a:t>
            </a:r>
            <a:r>
              <a:rPr lang="pt-BR" dirty="0" err="1">
                <a:solidFill>
                  <a:srgbClr val="004288"/>
                </a:solidFill>
                <a:latin typeface="Aptos" panose="020B0004020202020204" pitchFamily="34" charset="0"/>
              </a:rPr>
              <a:t>Bertolace</a:t>
            </a:r>
            <a:r>
              <a:rPr lang="pt-BR" dirty="0">
                <a:solidFill>
                  <a:srgbClr val="004288"/>
                </a:solidFill>
                <a:latin typeface="Aptos" panose="020B0004020202020204" pitchFamily="34" charset="0"/>
              </a:rPr>
              <a:t> Nunes – publicado e apresentado no IV Encontro Nacional de Desastres (ver item 5.1 – c) – disponível em https://anais.abrhidro.org.br/job.php?Job=16832 ;</a:t>
            </a:r>
            <a:r>
              <a:rPr lang="pt-BR" dirty="0">
                <a:solidFill>
                  <a:srgbClr val="004288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79435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341E5D4-7725-285A-C042-7141BFD7F4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18</a:t>
            </a:fld>
            <a:endParaRPr lang="pt-BR" dirty="0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0D1F74B4-02F9-5A3A-637A-858001939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41" y="0"/>
            <a:ext cx="10737714" cy="1325563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  <a:br>
              <a:rPr lang="pt-BR" altLang="pt-BR" dirty="0"/>
            </a:br>
            <a:endParaRPr lang="pt-BR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C5C8ED00-2E29-8C67-7E42-B9990D19EA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859617" y="421977"/>
            <a:ext cx="1620642" cy="140414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3F1C0EA-384B-3F2F-F2CF-990A08C05EC3}"/>
              </a:ext>
            </a:extLst>
          </p:cNvPr>
          <p:cNvSpPr txBox="1"/>
          <p:nvPr/>
        </p:nvSpPr>
        <p:spPr>
          <a:xfrm>
            <a:off x="711327" y="827512"/>
            <a:ext cx="8905462" cy="998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ARTIGOS PUBLICADOS EM MÍDIA, EVENTOS TÉCNICOS E REVISTA TÉCNICA VÉRTICE</a:t>
            </a:r>
            <a:endParaRPr lang="pt-BR" sz="2800" kern="100" dirty="0">
              <a:solidFill>
                <a:srgbClr val="004288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224BA59-4758-A244-C55B-44A72F540A6A}"/>
              </a:ext>
            </a:extLst>
          </p:cNvPr>
          <p:cNvSpPr txBox="1"/>
          <p:nvPr/>
        </p:nvSpPr>
        <p:spPr>
          <a:xfrm>
            <a:off x="161786" y="1967837"/>
            <a:ext cx="11357113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004288"/>
                </a:solidFill>
              </a:rPr>
              <a:t>d) </a:t>
            </a:r>
            <a:r>
              <a:rPr lang="pt-BR" sz="1700" b="1" dirty="0">
                <a:solidFill>
                  <a:srgbClr val="004288"/>
                </a:solidFill>
              </a:rPr>
              <a:t>METODOLOGIA PARA ANÁLISE DA INSTABILIZAÇÃO DE ENCOSTAS EM ÁREAS DE RISCO UTILIZANDO INFILTRAÇÃO CUMULATIVA </a:t>
            </a:r>
            <a:r>
              <a:rPr lang="pt-BR" sz="1700" dirty="0">
                <a:solidFill>
                  <a:srgbClr val="004288"/>
                </a:solidFill>
              </a:rPr>
              <a:t>– Autores: Maria da Glória Braz, José Margarida da Silva, Armando </a:t>
            </a:r>
            <a:r>
              <a:rPr lang="pt-BR" sz="1700" dirty="0" err="1">
                <a:solidFill>
                  <a:srgbClr val="004288"/>
                </a:solidFill>
              </a:rPr>
              <a:t>Hideu</a:t>
            </a:r>
            <a:r>
              <a:rPr lang="pt-BR" sz="1700" dirty="0">
                <a:solidFill>
                  <a:srgbClr val="004288"/>
                </a:solidFill>
              </a:rPr>
              <a:t> Momose, Douglas </a:t>
            </a:r>
            <a:r>
              <a:rPr lang="pt-BR" sz="1700" dirty="0" err="1">
                <a:solidFill>
                  <a:srgbClr val="004288"/>
                </a:solidFill>
              </a:rPr>
              <a:t>Bertolace</a:t>
            </a:r>
            <a:r>
              <a:rPr lang="pt-BR" sz="1700" dirty="0">
                <a:solidFill>
                  <a:srgbClr val="004288"/>
                </a:solidFill>
              </a:rPr>
              <a:t> Nunes. - Congresso Técnico Científico da Engenharia e da Agronomia – CONTECC - (ver item 5.1 – d) – aguardando link do Confea para disponibilização;</a:t>
            </a:r>
          </a:p>
          <a:p>
            <a:pPr algn="just"/>
            <a:endParaRPr lang="pt-BR" sz="900" dirty="0">
              <a:solidFill>
                <a:srgbClr val="004288"/>
              </a:solidFill>
            </a:endParaRPr>
          </a:p>
          <a:p>
            <a:pPr algn="just"/>
            <a:r>
              <a:rPr lang="pt-BR" sz="1700" dirty="0">
                <a:solidFill>
                  <a:srgbClr val="004288"/>
                </a:solidFill>
              </a:rPr>
              <a:t>e) </a:t>
            </a:r>
            <a:r>
              <a:rPr lang="pt-BR" sz="1700" b="1" dirty="0">
                <a:solidFill>
                  <a:srgbClr val="004288"/>
                </a:solidFill>
              </a:rPr>
              <a:t>A LEGISLAÇÃO BRASILEIRA SOBRE DESASTRES: UM ESTUDO DAS POLÍTICAS E INSTRUMENTOS DE PREVENÇÃO E RESPOSTA</a:t>
            </a:r>
            <a:r>
              <a:rPr lang="pt-BR" sz="1700" dirty="0">
                <a:solidFill>
                  <a:srgbClr val="004288"/>
                </a:solidFill>
              </a:rPr>
              <a:t> – Autores: Paulo Henrique Camargos Firme e Armando </a:t>
            </a:r>
            <a:r>
              <a:rPr lang="pt-BR" sz="1700" dirty="0" err="1">
                <a:solidFill>
                  <a:srgbClr val="004288"/>
                </a:solidFill>
              </a:rPr>
              <a:t>Hideu</a:t>
            </a:r>
            <a:r>
              <a:rPr lang="pt-BR" sz="1700" dirty="0">
                <a:solidFill>
                  <a:srgbClr val="004288"/>
                </a:solidFill>
              </a:rPr>
              <a:t> Momose. publicado na Revista Técnica Vértice: Clima e Desastres (out/2024)</a:t>
            </a:r>
          </a:p>
          <a:p>
            <a:pPr algn="just"/>
            <a:endParaRPr lang="pt-BR" sz="900" dirty="0">
              <a:solidFill>
                <a:srgbClr val="004288"/>
              </a:solidFill>
            </a:endParaRPr>
          </a:p>
          <a:p>
            <a:pPr algn="just"/>
            <a:r>
              <a:rPr lang="pt-BR" sz="1700" dirty="0">
                <a:solidFill>
                  <a:srgbClr val="004288"/>
                </a:solidFill>
              </a:rPr>
              <a:t>f) </a:t>
            </a:r>
            <a:r>
              <a:rPr lang="pt-BR" sz="1700" b="1" dirty="0">
                <a:solidFill>
                  <a:srgbClr val="004288"/>
                </a:solidFill>
              </a:rPr>
              <a:t>GESTÃO DE RISCOS: UM PARADIGMA NECESSÁRIO À RESILIÊNCIA URBANA </a:t>
            </a:r>
            <a:r>
              <a:rPr lang="pt-BR" sz="1700" dirty="0">
                <a:solidFill>
                  <a:srgbClr val="004288"/>
                </a:solidFill>
              </a:rPr>
              <a:t>– Autores Maria da Glória Braz e André G. B. Oliveira. publicado na Revista Técnica Vértice: Clima e Desastres (out/2024)</a:t>
            </a:r>
          </a:p>
          <a:p>
            <a:pPr algn="just"/>
            <a:endParaRPr lang="pt-BR" sz="900" dirty="0">
              <a:solidFill>
                <a:srgbClr val="004288"/>
              </a:solidFill>
            </a:endParaRPr>
          </a:p>
          <a:p>
            <a:pPr algn="just"/>
            <a:r>
              <a:rPr lang="pt-BR" sz="1700" dirty="0">
                <a:solidFill>
                  <a:srgbClr val="004288"/>
                </a:solidFill>
              </a:rPr>
              <a:t>g) </a:t>
            </a:r>
            <a:r>
              <a:rPr lang="pt-BR" sz="1700" b="1" dirty="0">
                <a:solidFill>
                  <a:srgbClr val="004288"/>
                </a:solidFill>
              </a:rPr>
              <a:t>O RISCO GEOTÉCNICO E SEU IMPACTO NAS OBRAS DE ENGENHARIA </a:t>
            </a:r>
            <a:r>
              <a:rPr lang="pt-BR" sz="1700" dirty="0">
                <a:solidFill>
                  <a:srgbClr val="004288"/>
                </a:solidFill>
              </a:rPr>
              <a:t>– Autores Tatiana Barreto dos Santos e José Margarida da Silva. publicado na Revista Técnica Vértice: Clima e Desastres (out/2024)</a:t>
            </a:r>
          </a:p>
          <a:p>
            <a:pPr algn="just"/>
            <a:endParaRPr lang="pt-BR" sz="900" dirty="0">
              <a:solidFill>
                <a:srgbClr val="004288"/>
              </a:solidFill>
            </a:endParaRPr>
          </a:p>
          <a:p>
            <a:pPr algn="just"/>
            <a:r>
              <a:rPr lang="pt-BR" sz="1700" dirty="0">
                <a:solidFill>
                  <a:srgbClr val="004288"/>
                </a:solidFill>
              </a:rPr>
              <a:t>h) </a:t>
            </a:r>
            <a:r>
              <a:rPr lang="pt-BR" sz="1700" b="1" dirty="0">
                <a:solidFill>
                  <a:srgbClr val="004288"/>
                </a:solidFill>
              </a:rPr>
              <a:t>REFLEXÕES SOBRE PREVENÇÃO DE DESASTRES GEOLÓGICOS E HIDROLÓGICOS </a:t>
            </a:r>
            <a:r>
              <a:rPr lang="pt-BR" sz="1700" dirty="0">
                <a:solidFill>
                  <a:srgbClr val="004288"/>
                </a:solidFill>
              </a:rPr>
              <a:t>– Autores José Margarida da Silva e Pedro Carlos Garcia Costa. publicado na Revista Técnica Vértice: Clima e Desastres (out/2024)</a:t>
            </a:r>
          </a:p>
        </p:txBody>
      </p:sp>
    </p:spTree>
    <p:extLst>
      <p:ext uri="{BB962C8B-B14F-4D97-AF65-F5344CB8AC3E}">
        <p14:creationId xmlns:p14="http://schemas.microsoft.com/office/powerpoint/2010/main" val="3402452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341E5D4-7725-285A-C042-7141BFD7F4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19</a:t>
            </a:fld>
            <a:endParaRPr lang="pt-BR" dirty="0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0D1F74B4-02F9-5A3A-637A-858001939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41" y="0"/>
            <a:ext cx="10737714" cy="1325563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  <a:br>
              <a:rPr lang="pt-BR" altLang="pt-BR" dirty="0"/>
            </a:br>
            <a:endParaRPr lang="pt-BR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C5C8ED00-2E29-8C67-7E42-B9990D19EA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997641" y="421977"/>
            <a:ext cx="1482618" cy="140414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3F1C0EA-384B-3F2F-F2CF-990A08C05EC3}"/>
              </a:ext>
            </a:extLst>
          </p:cNvPr>
          <p:cNvSpPr txBox="1"/>
          <p:nvPr/>
        </p:nvSpPr>
        <p:spPr>
          <a:xfrm>
            <a:off x="711741" y="1124049"/>
            <a:ext cx="8905462" cy="998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kern="1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CARTILHAS/E-BOOK (EM ANDAMENTO – 2 CARTILHAS E 1 E-BOOK)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D0A977B-FCF9-E568-1B61-76789C943D15}"/>
              </a:ext>
            </a:extLst>
          </p:cNvPr>
          <p:cNvSpPr txBox="1"/>
          <p:nvPr/>
        </p:nvSpPr>
        <p:spPr>
          <a:xfrm>
            <a:off x="331303" y="2080220"/>
            <a:ext cx="108932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27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As cartilhas e E-book têm o objetivo de lançar a CAMPANHA SOBRE PREVENÇÃO DE DESASTRES GEOLÓGICOS E HIDROLÓGICOS.</a:t>
            </a:r>
          </a:p>
          <a:p>
            <a:pPr algn="just"/>
            <a:endParaRPr lang="pt-BR" sz="2700" dirty="0">
              <a:solidFill>
                <a:srgbClr val="004288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2700" dirty="0">
                <a:solidFill>
                  <a:srgbClr val="004288"/>
                </a:solidFill>
              </a:rPr>
              <a:t>A abrangência dessa campanha foi pensada para alcançar nível nacional e, até mesmo, internacional. Essas produções serão enviadas para as prefeituras, estados e órgãos da defesa civil do Brasil e, caso seja possível, traduzidas para o inglês e espanhol e encaminhadas a universidades e escolas de outros países que convivem com o mesmo problema. </a:t>
            </a:r>
          </a:p>
        </p:txBody>
      </p:sp>
    </p:spTree>
    <p:extLst>
      <p:ext uri="{BB962C8B-B14F-4D97-AF65-F5344CB8AC3E}">
        <p14:creationId xmlns:p14="http://schemas.microsoft.com/office/powerpoint/2010/main" val="3903469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>
            <a:extLst>
              <a:ext uri="{FF2B5EF4-FFF2-40B4-BE49-F238E27FC236}">
                <a16:creationId xmlns:a16="http://schemas.microsoft.com/office/drawing/2014/main" id="{5048B418-9E01-0515-49F6-EE72C18A0CF0}"/>
              </a:ext>
            </a:extLst>
          </p:cNvPr>
          <p:cNvSpPr txBox="1">
            <a:spLocks/>
          </p:cNvSpPr>
          <p:nvPr/>
        </p:nvSpPr>
        <p:spPr>
          <a:xfrm>
            <a:off x="565826" y="331729"/>
            <a:ext cx="10515600" cy="26157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AB51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44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Grupo de Trabalho</a:t>
            </a:r>
          </a:p>
          <a:p>
            <a:r>
              <a:rPr lang="pt-BR" altLang="pt-BR" sz="44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</a:t>
            </a:r>
          </a:p>
          <a:p>
            <a:r>
              <a:rPr lang="pt-BR" altLang="pt-BR" sz="44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Eventos Geológicos e Hidrológicos para</a:t>
            </a:r>
          </a:p>
          <a:p>
            <a:r>
              <a:rPr lang="pt-BR" altLang="pt-BR" sz="44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Proteção da População </a:t>
            </a:r>
            <a:br>
              <a:rPr lang="pt-BR" altLang="pt-BR" sz="44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</a:br>
            <a:br>
              <a:rPr lang="pt-BR" altLang="pt-BR" sz="44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</a:br>
            <a:endParaRPr lang="pt-BR" sz="4400" dirty="0"/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BE33DD37-EBC3-7DE6-45C0-1DE316085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59" t="8653" r="65768" b="54610"/>
          <a:stretch/>
        </p:blipFill>
        <p:spPr>
          <a:xfrm>
            <a:off x="4700081" y="3574899"/>
            <a:ext cx="2669710" cy="271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37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341E5D4-7725-285A-C042-7141BFD7F4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20</a:t>
            </a:fld>
            <a:endParaRPr lang="pt-BR" dirty="0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0D1F74B4-02F9-5A3A-637A-858001939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41" y="0"/>
            <a:ext cx="10737714" cy="1325563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  <a:br>
              <a:rPr lang="pt-BR" altLang="pt-BR" dirty="0"/>
            </a:br>
            <a:endParaRPr lang="pt-BR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C5C8ED00-2E29-8C67-7E42-B9990D19EA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833113" y="421977"/>
            <a:ext cx="1647146" cy="140414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3F1C0EA-384B-3F2F-F2CF-990A08C05EC3}"/>
              </a:ext>
            </a:extLst>
          </p:cNvPr>
          <p:cNvSpPr txBox="1"/>
          <p:nvPr/>
        </p:nvSpPr>
        <p:spPr>
          <a:xfrm>
            <a:off x="719163" y="965464"/>
            <a:ext cx="8905462" cy="537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kern="1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CARTILHAS/E-BOOK (EM ANDAMENTO)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25EE175-7F40-F5CB-9088-E3A87B5845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72" t="24158" r="7927" b="8074"/>
          <a:stretch/>
        </p:blipFill>
        <p:spPr bwMode="auto">
          <a:xfrm>
            <a:off x="1216704" y="1481316"/>
            <a:ext cx="8407921" cy="38656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75D6D2A-07A4-B75F-8131-CD415FE588E1}"/>
              </a:ext>
            </a:extLst>
          </p:cNvPr>
          <p:cNvSpPr txBox="1"/>
          <p:nvPr/>
        </p:nvSpPr>
        <p:spPr>
          <a:xfrm>
            <a:off x="583095" y="5208105"/>
            <a:ext cx="1011140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600" b="1" kern="1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Personagens criados para a Cartilha Infantil:</a:t>
            </a:r>
            <a:r>
              <a:rPr lang="pt-BR" sz="900" b="1" kern="100" dirty="0">
                <a:solidFill>
                  <a:srgbClr val="004288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pt-BR" sz="2600" b="1" kern="1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Professor Chuvisco e Professora Marta Rocha</a:t>
            </a:r>
            <a:endParaRPr lang="pt-BR" sz="2600" kern="100" dirty="0">
              <a:solidFill>
                <a:srgbClr val="004288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31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341E5D4-7725-285A-C042-7141BFD7F4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21</a:t>
            </a:fld>
            <a:endParaRPr lang="pt-BR" dirty="0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0D1F74B4-02F9-5A3A-637A-858001939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41" y="0"/>
            <a:ext cx="10737714" cy="1325563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  <a:br>
              <a:rPr lang="pt-BR" altLang="pt-BR" dirty="0"/>
            </a:br>
            <a:endParaRPr lang="pt-BR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C5C8ED00-2E29-8C67-7E42-B9990D19EA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912625" y="421977"/>
            <a:ext cx="1567633" cy="140414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3F1C0EA-384B-3F2F-F2CF-990A08C05EC3}"/>
              </a:ext>
            </a:extLst>
          </p:cNvPr>
          <p:cNvSpPr txBox="1"/>
          <p:nvPr/>
        </p:nvSpPr>
        <p:spPr>
          <a:xfrm>
            <a:off x="719163" y="965464"/>
            <a:ext cx="8905462" cy="537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kern="1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CARTILHAS/E-BOOK (EM ANDAMENTO)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75D6D2A-07A4-B75F-8131-CD415FE588E1}"/>
              </a:ext>
            </a:extLst>
          </p:cNvPr>
          <p:cNvSpPr txBox="1"/>
          <p:nvPr/>
        </p:nvSpPr>
        <p:spPr>
          <a:xfrm>
            <a:off x="456435" y="5974343"/>
            <a:ext cx="1011140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600" b="1" kern="1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Figuras </a:t>
            </a:r>
            <a:r>
              <a:rPr lang="pt-BR" sz="2600" b="1" kern="100" dirty="0">
                <a:solidFill>
                  <a:srgbClr val="004288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</a:t>
            </a:r>
            <a:r>
              <a:rPr lang="pt-BR" sz="2600" b="1" kern="1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 Cartilha para Público Adulto</a:t>
            </a:r>
            <a:r>
              <a:rPr lang="pt-BR" sz="900" b="1" kern="100" dirty="0">
                <a:solidFill>
                  <a:srgbClr val="004288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3C3F503-1AC7-94CE-1C95-C40FFD3F5E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6" b="17182"/>
          <a:stretch/>
        </p:blipFill>
        <p:spPr bwMode="auto">
          <a:xfrm>
            <a:off x="1449755" y="1538805"/>
            <a:ext cx="3769554" cy="1859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4394466-D3D6-C7AB-C20F-F63F22FF3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14" y="1569589"/>
            <a:ext cx="3529093" cy="1971159"/>
          </a:xfrm>
          <a:prstGeom prst="rect">
            <a:avLst/>
          </a:prstGeom>
        </p:spPr>
      </p:pic>
      <p:pic>
        <p:nvPicPr>
          <p:cNvPr id="7" name="Imagem 6" descr="Risco geológico: o que é e como saber o risco de uma área - Igeológico -  Marketing para Mineração, Geologia e Meio Ambiente">
            <a:extLst>
              <a:ext uri="{FF2B5EF4-FFF2-40B4-BE49-F238E27FC236}">
                <a16:creationId xmlns:a16="http://schemas.microsoft.com/office/drawing/2014/main" id="{DAD078BF-96E3-3020-A222-9963F40A8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18" y="3607290"/>
            <a:ext cx="4257169" cy="231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37AED35E-569D-758E-D82F-36DE929E9CA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966" b="9308"/>
          <a:stretch/>
        </p:blipFill>
        <p:spPr>
          <a:xfrm>
            <a:off x="6173445" y="3540748"/>
            <a:ext cx="2927029" cy="250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29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341E5D4-7725-285A-C042-7141BFD7F4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22</a:t>
            </a:fld>
            <a:endParaRPr lang="pt-BR" dirty="0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0D1F74B4-02F9-5A3A-637A-858001939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41" y="0"/>
            <a:ext cx="10737714" cy="1325563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  <a:br>
              <a:rPr lang="pt-BR" altLang="pt-BR" dirty="0"/>
            </a:br>
            <a:endParaRPr lang="pt-BR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C5C8ED00-2E29-8C67-7E42-B9990D19EA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822067" y="421977"/>
            <a:ext cx="1658192" cy="140414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3F1C0EA-384B-3F2F-F2CF-990A08C05EC3}"/>
              </a:ext>
            </a:extLst>
          </p:cNvPr>
          <p:cNvSpPr txBox="1"/>
          <p:nvPr/>
        </p:nvSpPr>
        <p:spPr>
          <a:xfrm>
            <a:off x="719163" y="965464"/>
            <a:ext cx="8905462" cy="537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kern="1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CARTILHAS/E-BOOK (EM ANDAMENTO)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75D6D2A-07A4-B75F-8131-CD415FE588E1}"/>
              </a:ext>
            </a:extLst>
          </p:cNvPr>
          <p:cNvSpPr txBox="1"/>
          <p:nvPr/>
        </p:nvSpPr>
        <p:spPr>
          <a:xfrm>
            <a:off x="340608" y="2736502"/>
            <a:ext cx="48312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b="1" kern="1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Página do E-Book com início de texto sobre erosão por embate.</a:t>
            </a:r>
            <a:endParaRPr lang="pt-BR" sz="2800" kern="100" dirty="0">
              <a:solidFill>
                <a:srgbClr val="004288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AA68183-E033-9189-E426-E82F146963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708" t="28009" r="39770" b="16405"/>
          <a:stretch/>
        </p:blipFill>
        <p:spPr>
          <a:xfrm>
            <a:off x="5369335" y="1395431"/>
            <a:ext cx="3301548" cy="528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20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341E5D4-7725-285A-C042-7141BFD7F4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23</a:t>
            </a:fld>
            <a:endParaRPr lang="pt-BR" dirty="0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0D1F74B4-02F9-5A3A-637A-858001939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41" y="0"/>
            <a:ext cx="10737714" cy="1325563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  <a:br>
              <a:rPr lang="pt-BR" altLang="pt-BR" dirty="0"/>
            </a:br>
            <a:endParaRPr lang="pt-BR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C5C8ED00-2E29-8C67-7E42-B9990D19EA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968253" y="421977"/>
            <a:ext cx="1550646" cy="140414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3F1C0EA-384B-3F2F-F2CF-990A08C05EC3}"/>
              </a:ext>
            </a:extLst>
          </p:cNvPr>
          <p:cNvSpPr txBox="1"/>
          <p:nvPr/>
        </p:nvSpPr>
        <p:spPr>
          <a:xfrm>
            <a:off x="887266" y="1032330"/>
            <a:ext cx="8905462" cy="537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kern="12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REVISTA TÉCNICA VÉRTICE: CLIMA E DESASTRES</a:t>
            </a:r>
            <a:endParaRPr lang="pt-BR" sz="2800" kern="100" dirty="0">
              <a:solidFill>
                <a:srgbClr val="004288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D44CB4E5-7046-313F-EE88-3251E3307EBB}"/>
              </a:ext>
            </a:extLst>
          </p:cNvPr>
          <p:cNvGrpSpPr/>
          <p:nvPr/>
        </p:nvGrpSpPr>
        <p:grpSpPr>
          <a:xfrm>
            <a:off x="1142305" y="1508126"/>
            <a:ext cx="8842677" cy="4559289"/>
            <a:chOff x="1142305" y="1508126"/>
            <a:chExt cx="8842677" cy="4559289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E2839A1B-BD95-FB02-DD02-B8D8C56C3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2305" y="1508126"/>
              <a:ext cx="2947559" cy="4509765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E3F5B32A-059C-D6EC-0FB1-48DD77661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9864" y="1509001"/>
              <a:ext cx="2947559" cy="4508890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F6247108-8C54-BE8D-18B2-7F25D332A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7423" y="1509001"/>
              <a:ext cx="2947559" cy="4558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752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341E5D4-7725-285A-C042-7141BFD7F4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24</a:t>
            </a:fld>
            <a:endParaRPr lang="pt-BR" dirty="0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0D1F74B4-02F9-5A3A-637A-858001939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41" y="0"/>
            <a:ext cx="10737714" cy="1325563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  <a:br>
              <a:rPr lang="pt-BR" altLang="pt-BR" dirty="0"/>
            </a:br>
            <a:endParaRPr lang="pt-BR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C5C8ED00-2E29-8C67-7E42-B9990D19EA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968253" y="421977"/>
            <a:ext cx="1550646" cy="140414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3F1C0EA-384B-3F2F-F2CF-990A08C05EC3}"/>
              </a:ext>
            </a:extLst>
          </p:cNvPr>
          <p:cNvSpPr txBox="1"/>
          <p:nvPr/>
        </p:nvSpPr>
        <p:spPr>
          <a:xfrm>
            <a:off x="887266" y="846027"/>
            <a:ext cx="8905462" cy="126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t-BR" sz="2400" b="1" kern="12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CONJUNÇÃO DAS IDEIAS NO </a:t>
            </a:r>
            <a:r>
              <a:rPr lang="pt-BR" sz="2400" b="1" i="1" kern="12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WORKSHOP </a:t>
            </a:r>
            <a:r>
              <a:rPr lang="pt-BR" sz="2400" b="1" kern="12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“PREVENÇÃO E AÇÃO EM EVENTOS GEOLÓGICOS E HIDROLÓGICOS PARA PROTEÇÃO DA POPULAÇÃO” </a:t>
            </a:r>
            <a:endParaRPr lang="pt-BR" sz="2400" kern="100" dirty="0">
              <a:solidFill>
                <a:srgbClr val="004288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45277D1-8A31-E514-C0A0-FDF768D81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2612"/>
          <a:stretch/>
        </p:blipFill>
        <p:spPr>
          <a:xfrm>
            <a:off x="1741077" y="2305657"/>
            <a:ext cx="7754854" cy="342121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17C6C12-1DA4-7B19-5B07-ED6C12E48BC5}"/>
              </a:ext>
            </a:extLst>
          </p:cNvPr>
          <p:cNvSpPr txBox="1"/>
          <p:nvPr/>
        </p:nvSpPr>
        <p:spPr>
          <a:xfrm>
            <a:off x="-477496" y="5666582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rgbClr val="004288"/>
                </a:solidFill>
              </a:rPr>
              <a:t>Abertura do </a:t>
            </a:r>
            <a:r>
              <a:rPr lang="pt-BR" sz="2200" b="1" i="1" dirty="0">
                <a:solidFill>
                  <a:srgbClr val="004288"/>
                </a:solidFill>
              </a:rPr>
              <a:t>workshop</a:t>
            </a:r>
            <a:r>
              <a:rPr lang="pt-BR" sz="2200" b="1" dirty="0">
                <a:solidFill>
                  <a:srgbClr val="004288"/>
                </a:solidFill>
              </a:rPr>
              <a:t> Prevenção e Ação em Eventos Geológicos e Hidrológicos</a:t>
            </a:r>
          </a:p>
          <a:p>
            <a:pPr algn="ctr"/>
            <a:r>
              <a:rPr lang="pt-BR" sz="1400" dirty="0">
                <a:solidFill>
                  <a:srgbClr val="004288"/>
                </a:solidFill>
              </a:rPr>
              <a:t>disponível em: https://www.crea-mg.org.br/assessoria-imprensa/noticia/</a:t>
            </a:r>
          </a:p>
        </p:txBody>
      </p:sp>
    </p:spTree>
    <p:extLst>
      <p:ext uri="{BB962C8B-B14F-4D97-AF65-F5344CB8AC3E}">
        <p14:creationId xmlns:p14="http://schemas.microsoft.com/office/powerpoint/2010/main" val="2935965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341E5D4-7725-285A-C042-7141BFD7F4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25</a:t>
            </a:fld>
            <a:endParaRPr lang="pt-BR" dirty="0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0D1F74B4-02F9-5A3A-637A-858001939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41" y="0"/>
            <a:ext cx="10737714" cy="1325563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  <a:br>
              <a:rPr lang="pt-BR" altLang="pt-BR" dirty="0"/>
            </a:br>
            <a:endParaRPr lang="pt-BR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C5C8ED00-2E29-8C67-7E42-B9990D19EA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968253" y="421977"/>
            <a:ext cx="1550646" cy="140414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3F1C0EA-384B-3F2F-F2CF-990A08C05EC3}"/>
              </a:ext>
            </a:extLst>
          </p:cNvPr>
          <p:cNvSpPr txBox="1"/>
          <p:nvPr/>
        </p:nvSpPr>
        <p:spPr>
          <a:xfrm>
            <a:off x="642297" y="846027"/>
            <a:ext cx="9204942" cy="1459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kern="12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CONJUNÇÃO DAS IDEIAS NO WORKSHOP “PREVENÇÃO E AÇÃO EM EVENTOS GEOLÓGICOS E HIDROLÓGICOS PARA PROTEÇÃO DA POPULAÇÃO”</a:t>
            </a:r>
            <a:endParaRPr lang="pt-BR" sz="2800" kern="100" dirty="0">
              <a:solidFill>
                <a:srgbClr val="004288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F904190-22CC-E7C5-0E41-CE42302EE90B}"/>
              </a:ext>
            </a:extLst>
          </p:cNvPr>
          <p:cNvSpPr txBox="1">
            <a:spLocks/>
          </p:cNvSpPr>
          <p:nvPr/>
        </p:nvSpPr>
        <p:spPr>
          <a:xfrm>
            <a:off x="8851775" y="4306879"/>
            <a:ext cx="2667124" cy="7029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b="0" dirty="0">
                <a:solidFill>
                  <a:schemeClr val="tx1"/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https://meioambiente.mg.gov.br/w/workshop-discute-novas-diretrizes-para-prevencao-de-desastres-naturais-em-minas</a:t>
            </a:r>
            <a:endParaRPr lang="pt-BR" sz="1800" b="0" dirty="0">
              <a:latin typeface="Aptos" panose="020B00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306D250-4880-4117-4170-8A6D32495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932" y="2413020"/>
            <a:ext cx="7954953" cy="370631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8B22A1E-71BC-2A18-D4D5-7AC5B45E798B}"/>
              </a:ext>
            </a:extLst>
          </p:cNvPr>
          <p:cNvSpPr txBox="1"/>
          <p:nvPr/>
        </p:nvSpPr>
        <p:spPr>
          <a:xfrm>
            <a:off x="8851775" y="2413020"/>
            <a:ext cx="26671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ptos" panose="020B0004020202020204" pitchFamily="34" charset="0"/>
              </a:rPr>
              <a:t>https://www.otempo.com.br/cidades/2024/10/24/crea-e-defesas-civis-se-reunem-em-bh-para-debater-praticas-de-en</a:t>
            </a:r>
          </a:p>
        </p:txBody>
      </p:sp>
    </p:spTree>
    <p:extLst>
      <p:ext uri="{BB962C8B-B14F-4D97-AF65-F5344CB8AC3E}">
        <p14:creationId xmlns:p14="http://schemas.microsoft.com/office/powerpoint/2010/main" val="3323583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341E5D4-7725-285A-C042-7141BFD7F4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26</a:t>
            </a:fld>
            <a:endParaRPr lang="pt-BR" dirty="0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0D1F74B4-02F9-5A3A-637A-858001939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41" y="0"/>
            <a:ext cx="10737714" cy="1325563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  <a:br>
              <a:rPr lang="pt-BR" altLang="pt-BR" dirty="0"/>
            </a:br>
            <a:endParaRPr lang="pt-BR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C5C8ED00-2E29-8C67-7E42-B9990D19EA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968253" y="421977"/>
            <a:ext cx="1550646" cy="140414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3F1C0EA-384B-3F2F-F2CF-990A08C05EC3}"/>
              </a:ext>
            </a:extLst>
          </p:cNvPr>
          <p:cNvSpPr txBox="1"/>
          <p:nvPr/>
        </p:nvSpPr>
        <p:spPr>
          <a:xfrm>
            <a:off x="887266" y="846027"/>
            <a:ext cx="8905462" cy="1459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kern="12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CONJUNÇÃO DAS IDEIAS NO WORKSHOP “PREVENÇÃO E AÇÃO EM EVENTOS GEOLÓGICOS E HIDROLÓGICOS PARA PROTEÇÃO DA POPULAÇÃO”</a:t>
            </a:r>
            <a:endParaRPr lang="pt-BR" sz="2800" kern="100" dirty="0">
              <a:solidFill>
                <a:srgbClr val="004288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7B32AD99-D25A-3D43-4C6D-41BFF6D15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166750"/>
              </p:ext>
            </p:extLst>
          </p:nvPr>
        </p:nvGraphicFramePr>
        <p:xfrm>
          <a:off x="239300" y="2338691"/>
          <a:ext cx="11460480" cy="4004876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1460480">
                  <a:extLst>
                    <a:ext uri="{9D8B030D-6E8A-4147-A177-3AD203B41FA5}">
                      <a16:colId xmlns:a16="http://schemas.microsoft.com/office/drawing/2014/main" val="2036623615"/>
                    </a:ext>
                  </a:extLst>
                </a:gridCol>
              </a:tblGrid>
              <a:tr h="2421210">
                <a:tc>
                  <a:txBody>
                    <a:bodyPr/>
                    <a:lstStyle/>
                    <a:p>
                      <a:pPr marL="0" lvl="0" indent="0" algn="ctr"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pt-BR" sz="2400" b="1" kern="1200" dirty="0">
                          <a:solidFill>
                            <a:srgbClr val="004288"/>
                          </a:solidFill>
                          <a:effectLst/>
                        </a:rPr>
                        <a:t>Experiências e aprendizados na adaptação de estratégias para lidar com desastres</a:t>
                      </a:r>
                      <a:endParaRPr lang="pt-BR" sz="2400" dirty="0">
                        <a:solidFill>
                          <a:srgbClr val="004288"/>
                        </a:solidFill>
                        <a:effectLst/>
                      </a:endParaRPr>
                    </a:p>
                    <a:p>
                      <a:pPr marL="0" lvl="0" indent="0" algn="ctr">
                        <a:buFont typeface="+mj-lt"/>
                        <a:buNone/>
                        <a:tabLst>
                          <a:tab pos="228600" algn="l"/>
                        </a:tabLst>
                      </a:pPr>
                      <a:endParaRPr lang="pt-BR" sz="1400" dirty="0">
                        <a:solidFill>
                          <a:srgbClr val="004288"/>
                        </a:solidFill>
                        <a:effectLst/>
                      </a:endParaRPr>
                    </a:p>
                    <a:p>
                      <a:pPr marL="0" lvl="0" indent="0" algn="ctr"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pt-BR" sz="2400" dirty="0">
                          <a:solidFill>
                            <a:srgbClr val="004288"/>
                          </a:solidFill>
                          <a:effectLst/>
                        </a:rPr>
                        <a:t>Painéis de discussão</a:t>
                      </a:r>
                    </a:p>
                    <a:p>
                      <a:pPr marL="0" lvl="0" indent="0" algn="ctr">
                        <a:buFont typeface="+mj-lt"/>
                        <a:buNone/>
                        <a:tabLst>
                          <a:tab pos="228600" algn="l"/>
                        </a:tabLst>
                      </a:pPr>
                      <a:endParaRPr lang="pt-BR" sz="1400" dirty="0">
                        <a:solidFill>
                          <a:srgbClr val="004288"/>
                        </a:solidFill>
                        <a:effectLst/>
                      </a:endParaRPr>
                    </a:p>
                    <a:p>
                      <a:pPr marL="342900" lvl="0" indent="-342900" algn="ctr">
                        <a:buFont typeface="Wingdings" panose="05000000000000000000" pitchFamily="2" charset="2"/>
                        <a:buChar char="ü"/>
                        <a:tabLst>
                          <a:tab pos="228600" algn="l"/>
                        </a:tabLst>
                      </a:pPr>
                      <a:r>
                        <a:rPr lang="pt-BR" sz="2400" dirty="0">
                          <a:solidFill>
                            <a:srgbClr val="004288"/>
                          </a:solidFill>
                          <a:effectLst/>
                        </a:rPr>
                        <a:t>Crise Climática; </a:t>
                      </a:r>
                    </a:p>
                    <a:p>
                      <a:pPr marL="285750" lvl="0" indent="-285750" algn="ctr">
                        <a:buFont typeface="Wingdings" panose="05000000000000000000" pitchFamily="2" charset="2"/>
                        <a:buChar char="ü"/>
                        <a:tabLst>
                          <a:tab pos="228600" algn="l"/>
                        </a:tabLst>
                      </a:pPr>
                      <a:endParaRPr lang="pt-BR" sz="1400" dirty="0">
                        <a:solidFill>
                          <a:srgbClr val="004288"/>
                        </a:solidFill>
                        <a:effectLst/>
                      </a:endParaRPr>
                    </a:p>
                    <a:p>
                      <a:pPr marL="342900" lvl="0" indent="-342900" algn="ctr">
                        <a:buFont typeface="Wingdings" panose="05000000000000000000" pitchFamily="2" charset="2"/>
                        <a:buChar char="ü"/>
                        <a:tabLst>
                          <a:tab pos="228600" algn="l"/>
                        </a:tabLst>
                      </a:pPr>
                      <a:r>
                        <a:rPr lang="pt-BR" sz="2400" dirty="0">
                          <a:solidFill>
                            <a:srgbClr val="004288"/>
                          </a:solidFill>
                          <a:effectLst/>
                        </a:rPr>
                        <a:t>Aspectos Sociais e Estruturais de Acidentes e Incidentes;</a:t>
                      </a:r>
                    </a:p>
                    <a:p>
                      <a:pPr marL="0" lvl="0" indent="0" algn="ctr">
                        <a:buFont typeface="+mj-lt"/>
                        <a:buNone/>
                        <a:tabLst>
                          <a:tab pos="228600" algn="l"/>
                        </a:tabLst>
                      </a:pPr>
                      <a:endParaRPr lang="pt-BR" sz="1400" dirty="0">
                        <a:solidFill>
                          <a:srgbClr val="004288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06029622"/>
                  </a:ext>
                </a:extLst>
              </a:tr>
              <a:tr h="1322636">
                <a:tc>
                  <a:txBody>
                    <a:bodyPr/>
                    <a:lstStyle/>
                    <a:p>
                      <a:pPr marL="342900" lvl="0" indent="-342900" algn="ctr">
                        <a:buFont typeface="Wingdings" panose="05000000000000000000" pitchFamily="2" charset="2"/>
                        <a:buChar char="ü"/>
                        <a:tabLst>
                          <a:tab pos="228600" algn="l"/>
                        </a:tabLst>
                      </a:pPr>
                      <a:r>
                        <a:rPr lang="pt-BR" sz="2400" dirty="0">
                          <a:solidFill>
                            <a:srgbClr val="004288"/>
                          </a:solidFill>
                          <a:effectLst/>
                        </a:rPr>
                        <a:t>Planejamento e Enfrentamento de Acidentes; </a:t>
                      </a:r>
                    </a:p>
                    <a:p>
                      <a:pPr marL="285750" lvl="0" indent="-285750" algn="ctr">
                        <a:buFont typeface="Wingdings" panose="05000000000000000000" pitchFamily="2" charset="2"/>
                        <a:buChar char="ü"/>
                        <a:tabLst>
                          <a:tab pos="228600" algn="l"/>
                        </a:tabLst>
                      </a:pPr>
                      <a:endParaRPr lang="pt-BR" sz="1400" dirty="0">
                        <a:solidFill>
                          <a:srgbClr val="004288"/>
                        </a:solidFill>
                        <a:effectLst/>
                      </a:endParaRPr>
                    </a:p>
                    <a:p>
                      <a:pPr marL="342900" lvl="0" indent="-342900" algn="ctr">
                        <a:buFont typeface="Wingdings" panose="05000000000000000000" pitchFamily="2" charset="2"/>
                        <a:buChar char="ü"/>
                        <a:tabLst>
                          <a:tab pos="228600" algn="l"/>
                        </a:tabLst>
                      </a:pPr>
                      <a:r>
                        <a:rPr lang="pt-BR" sz="2400" dirty="0">
                          <a:solidFill>
                            <a:srgbClr val="004288"/>
                          </a:solidFill>
                          <a:effectLst/>
                        </a:rPr>
                        <a:t>Relação entre Objetivos do Grupo de Trabalho-Crea e ODS da ONU.</a:t>
                      </a:r>
                      <a:endParaRPr lang="pt-BR" sz="2400" dirty="0">
                        <a:solidFill>
                          <a:srgbClr val="004288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4101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492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E11674E-B0EF-3361-8921-D16ECF88EE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27</a:t>
            </a:fld>
            <a:endParaRPr lang="pt-BR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49E57701-544D-A430-047E-A3C5BA4464C5}"/>
              </a:ext>
            </a:extLst>
          </p:cNvPr>
          <p:cNvSpPr txBox="1">
            <a:spLocks/>
          </p:cNvSpPr>
          <p:nvPr/>
        </p:nvSpPr>
        <p:spPr>
          <a:xfrm>
            <a:off x="0" y="1254353"/>
            <a:ext cx="11518899" cy="50069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b="1" kern="1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CONSIDERAÇÕES FINAIS: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400" u="sng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400" u="sng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13 reuniões do GT, entre ordinárias e extraordinárias;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400" u="sng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Relatos</a:t>
            </a:r>
            <a:r>
              <a:rPr lang="pt-BR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em reuniões: da Câmara Especializada de Geologia e Engenharia de Minas (</a:t>
            </a:r>
            <a:r>
              <a:rPr lang="pt-BR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jun</a:t>
            </a:r>
            <a:r>
              <a:rPr lang="pt-BR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</a:t>
            </a:r>
            <a:r>
              <a:rPr lang="pt-BR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jul</a:t>
            </a:r>
            <a:r>
              <a:rPr lang="pt-BR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</a:t>
            </a:r>
            <a:r>
              <a:rPr lang="pt-BR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ago</a:t>
            </a:r>
            <a:r>
              <a:rPr lang="pt-BR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-set-out/2024); do Plenário do CREA-MG (</a:t>
            </a:r>
            <a:r>
              <a:rPr lang="pt-BR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jun</a:t>
            </a:r>
            <a:r>
              <a:rPr lang="pt-BR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pt-BR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jul</a:t>
            </a:r>
            <a:r>
              <a:rPr lang="pt-BR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e out/2024), constantes nas atas;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Apresentação de </a:t>
            </a:r>
            <a:r>
              <a:rPr lang="pt-BR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Relatório Parcial </a:t>
            </a:r>
            <a:r>
              <a:rPr lang="pt-BR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(agosto/2024);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Participação em reuniões com Gerência Técnica, diretores e coordenadores de </a:t>
            </a:r>
            <a:r>
              <a:rPr lang="pt-BR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GTs</a:t>
            </a:r>
            <a:r>
              <a:rPr lang="pt-BR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(</a:t>
            </a:r>
            <a:r>
              <a:rPr lang="pt-BR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ago</a:t>
            </a:r>
            <a:r>
              <a:rPr lang="pt-BR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-out/2024).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C66B53A5-E992-D240-7CAC-022EE02637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581322" y="640996"/>
            <a:ext cx="1541400" cy="1360082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ED32A03-7CA8-600A-0A84-576423AF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41" y="1"/>
            <a:ext cx="10737714" cy="940904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  <a:br>
              <a:rPr lang="pt-BR" alt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3766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E11674E-B0EF-3361-8921-D16ECF88EE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28</a:t>
            </a:fld>
            <a:endParaRPr lang="pt-BR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49E57701-544D-A430-047E-A3C5BA4464C5}"/>
              </a:ext>
            </a:extLst>
          </p:cNvPr>
          <p:cNvSpPr txBox="1">
            <a:spLocks/>
          </p:cNvSpPr>
          <p:nvPr/>
        </p:nvSpPr>
        <p:spPr>
          <a:xfrm>
            <a:off x="-54042" y="1210129"/>
            <a:ext cx="11518899" cy="50069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b="1" kern="1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RECOMENDAÇÃO: </a:t>
            </a:r>
            <a:endParaRPr lang="pt-BR" kern="100" dirty="0">
              <a:solidFill>
                <a:srgbClr val="004288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2400" kern="1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Destaca-se que o G.T. atendeu diretamente, dentro das suas limitações, 9 dentre os 18 Objetivos de Desenvolvimento Sustentável (ODS) da ONU. Lembrando que o “</a:t>
            </a:r>
            <a:r>
              <a:rPr lang="pt-BR" sz="2400" i="1" kern="1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...avanço na proposição de novo paradigma</a:t>
            </a:r>
            <a:r>
              <a:rPr lang="pt-BR" sz="2400" b="1" i="1" kern="1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2400" i="1" kern="1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para enfrentamento de eventos de riscos geológico e hidrológico baseado na adoção de medidas preventivas </a:t>
            </a:r>
            <a:r>
              <a:rPr lang="pt-BR" sz="2400" kern="1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é a forma mais adequada de se conviver e se adaptar ao ambiente, por mais inóspito que ele seja”</a:t>
            </a:r>
            <a:r>
              <a:rPr lang="pt-BR" sz="2400" i="1" kern="1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pt-BR" sz="2400" kern="1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2400" kern="1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Sugere-se, pelo exposto, a renovação do GT “A Engenharia e a Prevenção de Eventos Geológicos e Hidrológicos para Proteção da População” por mais um ano, no sentido de terminar as cartilhas, o E-book e elaborar um fechamento estratégico com as instituições envolvidas e os órgãos da defesa Civil de Minas Gerais.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pt-BR" sz="2400" dirty="0">
              <a:solidFill>
                <a:srgbClr val="004288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C66B53A5-E992-D240-7CAC-022EE02637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790935" y="470453"/>
            <a:ext cx="1673922" cy="1479352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ED32A03-7CA8-600A-0A84-576423AF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143" y="1"/>
            <a:ext cx="10737714" cy="940904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  <a:br>
              <a:rPr lang="pt-BR" alt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15665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E11674E-B0EF-3361-8921-D16ECF88EE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29</a:t>
            </a:fld>
            <a:endParaRPr lang="pt-BR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49E57701-544D-A430-047E-A3C5BA4464C5}"/>
              </a:ext>
            </a:extLst>
          </p:cNvPr>
          <p:cNvSpPr txBox="1">
            <a:spLocks/>
          </p:cNvSpPr>
          <p:nvPr/>
        </p:nvSpPr>
        <p:spPr>
          <a:xfrm>
            <a:off x="0" y="1097179"/>
            <a:ext cx="11518899" cy="50069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pt-BR" b="1" dirty="0">
                <a:solidFill>
                  <a:srgbClr val="0042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Agradecimentos: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pt-BR" sz="2400" dirty="0">
              <a:solidFill>
                <a:srgbClr val="004288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pt-BR" sz="2400" dirty="0">
                <a:solidFill>
                  <a:srgbClr val="0042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Plenário do CREA-MG; Membros do G.T.;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pt-BR" sz="2400" dirty="0">
                <a:solidFill>
                  <a:srgbClr val="0042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Palestrantes, entrevistados, autores de trabalhos;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pt-BR" sz="2400" dirty="0">
                <a:solidFill>
                  <a:srgbClr val="0042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Assessoria do GT, Setores: Comunicação e Eventos, Coordenação dos </a:t>
            </a:r>
            <a:r>
              <a:rPr lang="pt-BR" sz="2400" dirty="0" err="1">
                <a:solidFill>
                  <a:srgbClr val="0042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GTs</a:t>
            </a:r>
            <a:r>
              <a:rPr lang="pt-BR" sz="2400" dirty="0">
                <a:solidFill>
                  <a:srgbClr val="0042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pt-BR" sz="2400" dirty="0">
                <a:solidFill>
                  <a:srgbClr val="0042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Câmaras Especializadas de Geologia e Minas e de Engenharia Civil;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pt-BR" sz="2400" dirty="0">
                <a:solidFill>
                  <a:srgbClr val="0042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Órgãos: Defesa Civil, P.M.M.G., Corpo de Bombeiros, A.L.M.G., A.N.M., P.M.B.H., F.G.V., CEMIG, EMBRAPA; assessorias de deputados;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pt-BR" sz="2400" dirty="0">
                <a:solidFill>
                  <a:srgbClr val="0042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Universidades: FUMEC, PUC, UFOP, UEMG, UFF;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pt-BR" sz="2400" dirty="0">
                <a:solidFill>
                  <a:srgbClr val="0042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Chefia de Gabinete, Diretoria e Presidência do CREA-MG.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Char char="-"/>
            </a:pPr>
            <a:endParaRPr lang="pt-BR" sz="2400" dirty="0">
              <a:solidFill>
                <a:srgbClr val="0042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C66B53A5-E992-D240-7CAC-022EE02637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409042" y="640996"/>
            <a:ext cx="1713679" cy="1541765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ED32A03-7CA8-600A-0A84-576423AF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41" y="1"/>
            <a:ext cx="10737714" cy="940904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  <a:br>
              <a:rPr lang="pt-BR" alt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7457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EB7B3A1-2AFF-3917-9C93-94A7CD94CB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3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F94616D-2811-671F-A804-7F4C9BE8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9429" y="15077"/>
            <a:ext cx="10919458" cy="1505063"/>
          </a:xfrm>
        </p:spPr>
        <p:txBody>
          <a:bodyPr>
            <a:noAutofit/>
          </a:bodyPr>
          <a:lstStyle/>
          <a:p>
            <a:pPr algn="ctr"/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</a:t>
            </a:r>
            <a:b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da População</a:t>
            </a:r>
            <a:b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br>
              <a:rPr lang="pt-BR" sz="3200" dirty="0"/>
            </a:br>
            <a:endParaRPr lang="pt-BR" sz="3200" dirty="0"/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FD547927-056C-91C0-28A5-03C31D5579AE}"/>
              </a:ext>
            </a:extLst>
          </p:cNvPr>
          <p:cNvSpPr txBox="1">
            <a:spLocks/>
          </p:cNvSpPr>
          <p:nvPr/>
        </p:nvSpPr>
        <p:spPr>
          <a:xfrm>
            <a:off x="185531" y="1306145"/>
            <a:ext cx="6979119" cy="32229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spcBef>
                <a:spcPts val="0"/>
              </a:spcBef>
              <a:buNone/>
            </a:pPr>
            <a:r>
              <a:rPr lang="pt-BR" b="1" dirty="0">
                <a:solidFill>
                  <a:srgbClr val="0070C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Conselheiros</a:t>
            </a:r>
          </a:p>
          <a:p>
            <a:pPr marL="109728" indent="0">
              <a:spcBef>
                <a:spcPts val="0"/>
              </a:spcBef>
              <a:buNone/>
            </a:pPr>
            <a:r>
              <a:rPr lang="pt-BR" sz="1200" b="1" dirty="0">
                <a:solidFill>
                  <a:srgbClr val="0070C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dirty="0">
                <a:latin typeface="Aptos" panose="020B0004020202020204" pitchFamily="34" charset="0"/>
                <a:cs typeface="Arial" panose="020B0604020202020204" pitchFamily="34" charset="0"/>
              </a:rPr>
              <a:t>José Margarida da Silva (CEGM);</a:t>
            </a: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dirty="0">
                <a:latin typeface="Aptos" panose="020B0004020202020204" pitchFamily="34" charset="0"/>
                <a:cs typeface="Arial" panose="020B0604020202020204" pitchFamily="34" charset="0"/>
              </a:rPr>
              <a:t>Maria da Glória Braz (CEEC);</a:t>
            </a:r>
          </a:p>
          <a:p>
            <a:pPr marL="109728" indent="0">
              <a:spcBef>
                <a:spcPts val="0"/>
              </a:spcBef>
              <a:buNone/>
            </a:pPr>
            <a:r>
              <a:rPr lang="pt-BR" b="1" dirty="0">
                <a:solidFill>
                  <a:srgbClr val="0070C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Membros Convidados</a:t>
            </a:r>
          </a:p>
          <a:p>
            <a:pPr marL="109728" indent="0">
              <a:spcBef>
                <a:spcPts val="0"/>
              </a:spcBef>
              <a:buNone/>
            </a:pPr>
            <a:endParaRPr lang="pt-BR" sz="1200" b="1" dirty="0">
              <a:solidFill>
                <a:srgbClr val="0070C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dirty="0">
                <a:latin typeface="Aptos" panose="020B0004020202020204" pitchFamily="34" charset="0"/>
                <a:cs typeface="Arial" panose="020B0604020202020204" pitchFamily="34" charset="0"/>
              </a:rPr>
              <a:t>Armando </a:t>
            </a:r>
            <a:r>
              <a:rPr lang="pt-BR" dirty="0" err="1">
                <a:latin typeface="Aptos" panose="020B0004020202020204" pitchFamily="34" charset="0"/>
                <a:cs typeface="Arial" panose="020B0604020202020204" pitchFamily="34" charset="0"/>
              </a:rPr>
              <a:t>Hideu</a:t>
            </a:r>
            <a:r>
              <a:rPr lang="pt-BR" dirty="0">
                <a:latin typeface="Aptos" panose="020B0004020202020204" pitchFamily="34" charset="0"/>
                <a:cs typeface="Arial" panose="020B0604020202020204" pitchFamily="34" charset="0"/>
              </a:rPr>
              <a:t> Momose;</a:t>
            </a: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dirty="0">
                <a:latin typeface="Aptos" panose="020B0004020202020204" pitchFamily="34" charset="0"/>
                <a:cs typeface="Arial" panose="020B0604020202020204" pitchFamily="34" charset="0"/>
              </a:rPr>
              <a:t>Douglas </a:t>
            </a:r>
            <a:r>
              <a:rPr lang="pt-BR" dirty="0" err="1">
                <a:latin typeface="Aptos" panose="020B0004020202020204" pitchFamily="34" charset="0"/>
                <a:cs typeface="Arial" panose="020B0604020202020204" pitchFamily="34" charset="0"/>
              </a:rPr>
              <a:t>Bertolace</a:t>
            </a:r>
            <a:r>
              <a:rPr lang="pt-BR" dirty="0">
                <a:latin typeface="Aptos" panose="020B0004020202020204" pitchFamily="34" charset="0"/>
                <a:cs typeface="Arial" panose="020B0604020202020204" pitchFamily="34" charset="0"/>
              </a:rPr>
              <a:t> Nunes;</a:t>
            </a: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dirty="0">
                <a:latin typeface="Aptos" panose="020B0004020202020204" pitchFamily="34" charset="0"/>
                <a:cs typeface="Arial" panose="020B0604020202020204" pitchFamily="34" charset="0"/>
              </a:rPr>
              <a:t>João Marques Póvoa Júnior;</a:t>
            </a: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dirty="0">
                <a:latin typeface="Aptos" panose="020B0004020202020204" pitchFamily="34" charset="0"/>
                <a:cs typeface="Arial" panose="020B0604020202020204" pitchFamily="34" charset="0"/>
              </a:rPr>
              <a:t>Fabrício Eduardo Silva;</a:t>
            </a: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dirty="0">
                <a:latin typeface="Aptos" panose="020B0004020202020204" pitchFamily="34" charset="0"/>
                <a:cs typeface="Arial" panose="020B0604020202020204" pitchFamily="34" charset="0"/>
              </a:rPr>
              <a:t>Isabel E. Queiroz </a:t>
            </a:r>
            <a:r>
              <a:rPr lang="pt-BR" dirty="0" err="1">
                <a:latin typeface="Aptos" panose="020B0004020202020204" pitchFamily="34" charset="0"/>
                <a:cs typeface="Arial" panose="020B0604020202020204" pitchFamily="34" charset="0"/>
              </a:rPr>
              <a:t>Volponi</a:t>
            </a:r>
            <a:r>
              <a:rPr lang="pt-BR" dirty="0">
                <a:latin typeface="Aptos" panose="020B0004020202020204" pitchFamily="34" charset="0"/>
                <a:cs typeface="Arial" panose="020B0604020202020204" pitchFamily="34" charset="0"/>
              </a:rPr>
              <a:t>;</a:t>
            </a: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dirty="0" err="1">
                <a:latin typeface="Aptos" panose="020B0004020202020204" pitchFamily="34" charset="0"/>
                <a:cs typeface="Arial" panose="020B0604020202020204" pitchFamily="34" charset="0"/>
              </a:rPr>
              <a:t>Jeffiter</a:t>
            </a:r>
            <a:r>
              <a:rPr lang="pt-BR" dirty="0">
                <a:latin typeface="Aptos" panose="020B0004020202020204" pitchFamily="34" charset="0"/>
                <a:cs typeface="Arial" panose="020B0604020202020204" pitchFamily="34" charset="0"/>
              </a:rPr>
              <a:t> Rodrigues de Oliveira;</a:t>
            </a: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dirty="0">
                <a:latin typeface="Aptos" panose="020B0004020202020204" pitchFamily="34" charset="0"/>
                <a:cs typeface="Arial" panose="020B0604020202020204" pitchFamily="34" charset="0"/>
              </a:rPr>
              <a:t>Suellen </a:t>
            </a:r>
            <a:r>
              <a:rPr lang="pt-BR" dirty="0" err="1">
                <a:latin typeface="Aptos" panose="020B0004020202020204" pitchFamily="34" charset="0"/>
                <a:cs typeface="Arial" panose="020B0604020202020204" pitchFamily="34" charset="0"/>
              </a:rPr>
              <a:t>S.dos</a:t>
            </a:r>
            <a:r>
              <a:rPr lang="pt-BR" dirty="0">
                <a:latin typeface="Aptos" panose="020B0004020202020204" pitchFamily="34" charset="0"/>
                <a:cs typeface="Arial" panose="020B0604020202020204" pitchFamily="34" charset="0"/>
              </a:rPr>
              <a:t> Reis Oliveira;</a:t>
            </a: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dirty="0">
                <a:latin typeface="Aptos" panose="020B0004020202020204" pitchFamily="34" charset="0"/>
                <a:cs typeface="Arial" panose="020B0604020202020204" pitchFamily="34" charset="0"/>
              </a:rPr>
              <a:t>Marcelo Marques de Santana.</a:t>
            </a: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t-BR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109728" indent="0">
              <a:spcBef>
                <a:spcPts val="0"/>
              </a:spcBef>
              <a:buNone/>
            </a:pPr>
            <a:endParaRPr lang="pt-BR" sz="44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2C02520-AF52-700D-43EF-710F790FD86D}"/>
              </a:ext>
            </a:extLst>
          </p:cNvPr>
          <p:cNvSpPr txBox="1">
            <a:spLocks/>
          </p:cNvSpPr>
          <p:nvPr/>
        </p:nvSpPr>
        <p:spPr>
          <a:xfrm>
            <a:off x="5376297" y="1980956"/>
            <a:ext cx="5815313" cy="35936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spcBef>
                <a:spcPts val="0"/>
              </a:spcBef>
              <a:buNone/>
            </a:pPr>
            <a:endParaRPr lang="pt-BR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03C4C0AF-DDEE-4F03-E296-1626703C83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921855" y="597664"/>
            <a:ext cx="1393699" cy="128357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5C9C181-0936-A6C9-110E-1729EC9ADE00}"/>
              </a:ext>
            </a:extLst>
          </p:cNvPr>
          <p:cNvSpPr txBox="1"/>
          <p:nvPr/>
        </p:nvSpPr>
        <p:spPr>
          <a:xfrm>
            <a:off x="6096000" y="1980956"/>
            <a:ext cx="5219554" cy="36933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23059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600" b="1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OBSERVAÇÃO:</a:t>
            </a:r>
          </a:p>
          <a:p>
            <a:pPr algn="just"/>
            <a:endParaRPr lang="pt-BR" sz="2600" b="1" kern="100" dirty="0">
              <a:solidFill>
                <a:srgbClr val="FF0000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600" b="1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 G.T. foi aprovado em Plenária </a:t>
            </a:r>
            <a:r>
              <a:rPr lang="pt-BR" sz="2600" b="1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datada de 09 de maio de 2024, </a:t>
            </a:r>
            <a:r>
              <a:rPr lang="pt-BR" sz="2600" b="1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realizada em Teófilo Ottoni-MG.</a:t>
            </a:r>
          </a:p>
          <a:p>
            <a:pPr algn="just"/>
            <a:endParaRPr lang="pt-BR" sz="2600" b="1" kern="100" dirty="0">
              <a:solidFill>
                <a:srgbClr val="FF0000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600" b="1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</a:t>
            </a:r>
            <a:r>
              <a:rPr lang="pt-BR" sz="2600" b="1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primeira reunião do GT foi efetuada em 22 de maio (Duração de 6 meses, até 27/11 </a:t>
            </a:r>
            <a:r>
              <a:rPr lang="pt-BR" sz="2400" b="1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). </a:t>
            </a:r>
            <a:endParaRPr lang="pt-BR" sz="2400" b="1" dirty="0">
              <a:solidFill>
                <a:srgbClr val="FF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39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E11674E-B0EF-3361-8921-D16ECF88EE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30</a:t>
            </a:fld>
            <a:endParaRPr lang="pt-BR" dirty="0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AA97F28C-8852-40F9-C34B-D6842783305C}"/>
              </a:ext>
            </a:extLst>
          </p:cNvPr>
          <p:cNvSpPr txBox="1">
            <a:spLocks/>
          </p:cNvSpPr>
          <p:nvPr/>
        </p:nvSpPr>
        <p:spPr>
          <a:xfrm>
            <a:off x="2868655" y="2644512"/>
            <a:ext cx="5851277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600" dirty="0"/>
              <a:t>OBRIGADO!!!</a:t>
            </a:r>
          </a:p>
        </p:txBody>
      </p:sp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C66B53A5-E992-D240-7CAC-022EE02637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717905" y="69918"/>
            <a:ext cx="1800994" cy="15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01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9072C25-7B15-7AEB-35F1-B3F94445D2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4</a:t>
            </a:fld>
            <a:endParaRPr lang="pt-BR" dirty="0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A7C4C4A3-9643-C55E-EC34-7C3FD1915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0"/>
            <a:ext cx="11033760" cy="970018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6B5B2141-1B19-282F-0CB5-4A45F85C49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10274410" y="396438"/>
            <a:ext cx="1338470" cy="106755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27B2A9C-9F98-83E1-2AB2-1B9EB9697257}"/>
              </a:ext>
            </a:extLst>
          </p:cNvPr>
          <p:cNvSpPr txBox="1"/>
          <p:nvPr/>
        </p:nvSpPr>
        <p:spPr>
          <a:xfrm>
            <a:off x="3376342" y="1016951"/>
            <a:ext cx="4086632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pt-BR" sz="2000" b="1" dirty="0"/>
              <a:t>Membros do GT- </a:t>
            </a:r>
            <a:r>
              <a:rPr lang="pt-BR" sz="2000" b="1" dirty="0" err="1"/>
              <a:t>Minicurrículos</a:t>
            </a:r>
            <a:endParaRPr lang="pt-BR" sz="2000" b="1" dirty="0"/>
          </a:p>
        </p:txBody>
      </p:sp>
      <p:sp>
        <p:nvSpPr>
          <p:cNvPr id="9" name="Espaço Reservado para Texto 3">
            <a:extLst>
              <a:ext uri="{FF2B5EF4-FFF2-40B4-BE49-F238E27FC236}">
                <a16:creationId xmlns:a16="http://schemas.microsoft.com/office/drawing/2014/main" id="{D28AA598-018B-2641-79AF-BCA7BDB865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276" y="1534485"/>
            <a:ext cx="11421623" cy="4927077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José Margarida da Silva- </a:t>
            </a:r>
            <a:r>
              <a:rPr lang="pt-BR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Engenheiro de Minas, Dr., Pesquisador, Professor da UFOP- Universidade Federal de Ouro Preto, Conselheiro da Câmara de Geologia e Minas/CREA-MG;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Maria da Glória Braz- </a:t>
            </a:r>
            <a:r>
              <a:rPr lang="pt-BR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Engenheira Civil, Dra., Pesquisadora; Professora da Universidade FUMEC; Conselheira Titular da Câmara de Engenharia Civil/CREA-MG, Consultora em Hidrologia e Hidráulica de várias empresas;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Douglas </a:t>
            </a:r>
            <a:r>
              <a:rPr lang="pt-BR" sz="22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Bertolace</a:t>
            </a:r>
            <a:r>
              <a:rPr lang="pt-BR" sz="2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Nunes- </a:t>
            </a:r>
            <a:r>
              <a:rPr lang="pt-BR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Engenheiro Ambiental e Sanitarista e Geógrafo,</a:t>
            </a:r>
            <a:r>
              <a:rPr lang="pt-BR" sz="2200" baseline="30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pt-BR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Mestre em Desenvolvimento Local, Coordenador da Defesa Civil Municipal de </a:t>
            </a:r>
            <a:r>
              <a:rPr lang="pt-BR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Simonésia</a:t>
            </a:r>
            <a:r>
              <a:rPr lang="pt-BR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-MG</a:t>
            </a:r>
            <a:r>
              <a:rPr lang="pt-BR" sz="22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Armando </a:t>
            </a:r>
            <a:r>
              <a:rPr lang="pt-BR" sz="22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Hideu</a:t>
            </a:r>
            <a:r>
              <a:rPr lang="pt-BR" sz="2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pt-BR" sz="22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Momose</a:t>
            </a:r>
            <a:r>
              <a:rPr lang="pt-BR" sz="2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 </a:t>
            </a:r>
            <a:r>
              <a:rPr lang="pt-BR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Engenheiro Civil, Especialista em Engenharia de Estruturas e de Custos e Orçamentos, Mestrando em Defesa e Segurança Civil, Coordenador de Defesa Civil de Nova </a:t>
            </a:r>
            <a:r>
              <a:rPr lang="pt-BR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Lima-MG</a:t>
            </a:r>
            <a:r>
              <a:rPr lang="pt-BR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2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Fabricio Eduardo Silva </a:t>
            </a:r>
            <a:r>
              <a:rPr lang="pt-BR" sz="22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– Engenheiro Civil, Conso. Suplente da CEEC-CREA-MG; CEO - Fundador da AFP Engenharia, Projetos e Serviços LTDA;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812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9072C25-7B15-7AEB-35F1-B3F94445D2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5</a:t>
            </a:fld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1E1F70A-2A93-5A6E-B49F-1511612448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026" y="1463994"/>
            <a:ext cx="11262597" cy="4927077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2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Isabel </a:t>
            </a:r>
            <a:r>
              <a:rPr lang="pt-BR" sz="2200" b="1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Eustaquia</a:t>
            </a:r>
            <a:r>
              <a:rPr lang="pt-BR" sz="22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Queiroz </a:t>
            </a:r>
            <a:r>
              <a:rPr lang="pt-BR" sz="2200" b="1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Volponi</a:t>
            </a:r>
            <a:r>
              <a:rPr lang="pt-BR" sz="22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Geóloga; especialização em Geotecnia; Diretora de Manutenção e Áreas de Risco da </a:t>
            </a:r>
            <a:r>
              <a:rPr lang="pt-BR" sz="22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Urbel</a:t>
            </a:r>
            <a:r>
              <a:rPr lang="pt-BR" sz="22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 P.M.B.H;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2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Suellen Sandy dos Reis Oliveira </a:t>
            </a:r>
            <a:r>
              <a:rPr lang="pt-BR" sz="22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 Engenheira Civil; Superintendente na Defesa Civil de Betim; Especialista em Avaliações e Perícias, em engenharia diagnóstica e patologias da construção;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200" b="1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Jeffiter</a:t>
            </a:r>
            <a:r>
              <a:rPr lang="pt-BR" sz="22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Rodrigues de Oliveira </a:t>
            </a:r>
            <a:r>
              <a:rPr lang="pt-BR" sz="22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 Engenheiro de Minas; inspetor do CREA- Santa Luzia, participou da missão do CREA no Rio Grande do Sul; especialista em geotecnia e hidrologia;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João Marques Póvoa Júnior- </a:t>
            </a:r>
            <a:r>
              <a:rPr lang="pt-BR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Engenheiro Civil e Segurança do Trabalho, Vice-presidente da Associação dos Engenheiros de Araguari – AEA, Conselheiro Suplente da Câmara de Engenharia Civil / CREA-MG;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200" b="1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Marcelo Marques de Santana </a:t>
            </a:r>
            <a:r>
              <a:rPr lang="pt-BR" sz="22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 Engenheiro Eletricista; inspetor do CREA -Nova Lima; Especialista em sistema de comando em operações; simulados de emergência, para população zona de autossalvamento.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2200" dirty="0">
              <a:solidFill>
                <a:schemeClr val="tx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A7C4C4A3-9643-C55E-EC34-7C3FD1915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0"/>
            <a:ext cx="11033760" cy="970018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6B5B2141-1B19-282F-0CB5-4A45F85C49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10274410" y="396438"/>
            <a:ext cx="1338470" cy="106755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27B2A9C-9F98-83E1-2AB2-1B9EB9697257}"/>
              </a:ext>
            </a:extLst>
          </p:cNvPr>
          <p:cNvSpPr txBox="1"/>
          <p:nvPr/>
        </p:nvSpPr>
        <p:spPr>
          <a:xfrm>
            <a:off x="3376342" y="1016951"/>
            <a:ext cx="4086632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pt-BR" sz="2000" b="1" dirty="0"/>
              <a:t>Membros do GT- </a:t>
            </a:r>
            <a:r>
              <a:rPr lang="pt-BR" sz="2000" b="1" dirty="0" err="1"/>
              <a:t>Minicurrículos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668952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C78F8-2A3A-FA17-6D53-2ECFCB06B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C962090-7E67-9186-5782-43F8E293A0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6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8820590-6AA5-B9B7-DE1C-7B3FBD96B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166174"/>
            <a:ext cx="11033760" cy="970018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</a:t>
            </a:r>
            <a:b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Geológicos e Hidrológicos para Proteção</a:t>
            </a:r>
            <a:b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da População</a:t>
            </a:r>
            <a:b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br>
              <a:rPr lang="pt-BR" altLang="pt-BR" sz="1200" dirty="0"/>
            </a:br>
            <a:endParaRPr lang="pt-BR" sz="3200" dirty="0">
              <a:solidFill>
                <a:srgbClr val="005DA2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32B95BA-0684-2A14-81F1-A5AEEA62CEE5}"/>
              </a:ext>
            </a:extLst>
          </p:cNvPr>
          <p:cNvSpPr txBox="1"/>
          <p:nvPr/>
        </p:nvSpPr>
        <p:spPr>
          <a:xfrm>
            <a:off x="131557" y="1466722"/>
            <a:ext cx="11277600" cy="4399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12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altLang="pt-BR" sz="2800" b="1" dirty="0">
                <a:solidFill>
                  <a:srgbClr val="005DA2"/>
                </a:solidFill>
                <a:latin typeface="Aptos" panose="020B0004020202020204" pitchFamily="34" charset="0"/>
              </a:rPr>
              <a:t>Objetivo Geral: </a:t>
            </a:r>
            <a:r>
              <a:rPr lang="pt-BR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pt-BR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stabelecer as formas de atuação do CREA-MG junto dos órgãos (municipais, estaduais e federais) que atuam nas áreas de risco geológico e hidrológico, bem como a mobilização das organizações não governamentais.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altLang="pt-BR" sz="2800" b="1" dirty="0">
                <a:solidFill>
                  <a:srgbClr val="004288"/>
                </a:solidFill>
                <a:latin typeface="Aptos" panose="020B0004020202020204" pitchFamily="34" charset="0"/>
              </a:rPr>
              <a:t>Objetivos Específicos:</a:t>
            </a:r>
            <a:r>
              <a:rPr lang="pt-BR" altLang="pt-BR" sz="2800" dirty="0">
                <a:latin typeface="Aptos" panose="020B0004020202020204" pitchFamily="34" charset="0"/>
              </a:rPr>
              <a:t> Se materializaram em ações indutoras, traduzidas nas produções elaboradas pelo GT, com o fim de alcançar o objetivo geral.</a:t>
            </a:r>
            <a:endParaRPr lang="pt-BR" sz="2800" b="1" kern="100" dirty="0">
              <a:solidFill>
                <a:srgbClr val="004288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10D7D200-4BFF-BE8D-0484-7C88921BA7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886121" y="166174"/>
            <a:ext cx="1629053" cy="153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69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2EE88-73E2-562A-7870-C21B9CD24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F9EF69A-54B1-34AC-EDB4-202934D873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7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EAA4D39-726C-3C5F-9531-E1BDE1EB0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54" y="0"/>
            <a:ext cx="11003280" cy="970018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  <a:b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br>
              <a:rPr lang="pt-BR" altLang="pt-BR" sz="1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br>
              <a:rPr lang="pt-BR" altLang="pt-BR" sz="1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pt-BR" altLang="pt-BR" sz="3200" dirty="0">
                <a:latin typeface="Aptos" panose="020B0004020202020204" pitchFamily="34" charset="0"/>
              </a:rPr>
              <a:t>Ações Indutoras/Produções do GT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1C6B8C-849E-16F2-219E-5D93EF5743F0}"/>
              </a:ext>
            </a:extLst>
          </p:cNvPr>
          <p:cNvSpPr txBox="1"/>
          <p:nvPr/>
        </p:nvSpPr>
        <p:spPr>
          <a:xfrm>
            <a:off x="241299" y="2012519"/>
            <a:ext cx="112776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6737" indent="-457200" algn="just">
              <a:buFont typeface="Wingdings" panose="05000000000000000000" pitchFamily="2" charset="2"/>
              <a:buChar char="ü"/>
            </a:pPr>
            <a:r>
              <a:rPr lang="pt-BR" sz="3000" dirty="0">
                <a:latin typeface="Aptos" panose="020B0004020202020204" pitchFamily="34" charset="0"/>
              </a:rPr>
              <a:t>Participação eventos técnicos/congressos/seminários: Audiências (A.L.M.G.); Seminário Defesa Civil Ouro Preto; IV END. (A.B.R.H.) e </a:t>
            </a:r>
            <a:r>
              <a:rPr lang="pt-BR" sz="3000" dirty="0" err="1">
                <a:latin typeface="Aptos" panose="020B0004020202020204" pitchFamily="34" charset="0"/>
              </a:rPr>
              <a:t>Contecc</a:t>
            </a:r>
            <a:r>
              <a:rPr lang="pt-BR" sz="3000" dirty="0">
                <a:latin typeface="Aptos" panose="020B0004020202020204" pitchFamily="34" charset="0"/>
              </a:rPr>
              <a:t>/SOEA .</a:t>
            </a:r>
            <a:endParaRPr lang="pt-BR" sz="3000" dirty="0">
              <a:solidFill>
                <a:srgbClr val="0070C0"/>
              </a:solidFill>
              <a:latin typeface="Aptos" panose="020B0004020202020204" pitchFamily="34" charset="0"/>
            </a:endParaRPr>
          </a:p>
          <a:p>
            <a:pPr marL="566737" indent="-4572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3000" dirty="0">
                <a:latin typeface="Aptos" panose="020B0004020202020204" pitchFamily="34" charset="0"/>
              </a:rPr>
              <a:t>Publicação de artigos em jornais e eventos técnicos: Jornal O Tempo, IV END. (A.B.R.H.) e </a:t>
            </a:r>
            <a:r>
              <a:rPr lang="pt-BR" sz="3000" dirty="0" err="1">
                <a:latin typeface="Aptos" panose="020B0004020202020204" pitchFamily="34" charset="0"/>
              </a:rPr>
              <a:t>Contecc</a:t>
            </a:r>
            <a:r>
              <a:rPr lang="pt-BR" sz="3000" dirty="0">
                <a:latin typeface="Aptos" panose="020B0004020202020204" pitchFamily="34" charset="0"/>
              </a:rPr>
              <a:t>/SOEA;</a:t>
            </a:r>
          </a:p>
          <a:p>
            <a:pPr marL="566737" indent="-4572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3000" dirty="0">
                <a:latin typeface="Aptos" panose="020B0004020202020204" pitchFamily="34" charset="0"/>
              </a:rPr>
              <a:t>Realização de </a:t>
            </a:r>
            <a:r>
              <a:rPr lang="pt-BR" sz="3000" i="1" dirty="0">
                <a:latin typeface="Aptos" panose="020B0004020202020204" pitchFamily="34" charset="0"/>
              </a:rPr>
              <a:t>Workshop</a:t>
            </a:r>
            <a:r>
              <a:rPr lang="pt-BR" sz="3000" dirty="0">
                <a:latin typeface="Aptos" panose="020B0004020202020204" pitchFamily="34" charset="0"/>
              </a:rPr>
              <a:t> “Prevenção e Ação em </a:t>
            </a:r>
            <a:r>
              <a:rPr lang="pt-BR" altLang="pt-BR" sz="3000" dirty="0">
                <a:latin typeface="Aptos" panose="020B0004020202020204" pitchFamily="34" charset="0"/>
                <a:ea typeface="Microsoft YaHei" panose="020B0503020204020204" pitchFamily="34" charset="-122"/>
              </a:rPr>
              <a:t>Eventos Geológicos e Hidrológicos”;</a:t>
            </a:r>
            <a:endParaRPr lang="pt-BR" sz="3000" dirty="0">
              <a:latin typeface="Aptos" panose="020B0004020202020204" pitchFamily="34" charset="0"/>
            </a:endParaRPr>
          </a:p>
          <a:p>
            <a:pPr marL="566737" indent="-4572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3000" dirty="0">
                <a:latin typeface="Aptos" panose="020B0004020202020204" pitchFamily="34" charset="0"/>
              </a:rPr>
              <a:t>Revista Vértice Técnica especial;</a:t>
            </a:r>
          </a:p>
          <a:p>
            <a:pPr marL="566737" indent="-4572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3000" dirty="0">
                <a:latin typeface="Aptos" panose="020B0004020202020204" pitchFamily="34" charset="0"/>
              </a:rPr>
              <a:t>Cartilhas, E-book (em andamento).</a:t>
            </a:r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544CFEEF-1337-DED4-2B73-4159B7352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454029" y="485009"/>
            <a:ext cx="1757310" cy="152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14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2EE88-73E2-562A-7870-C21B9CD24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F9EF69A-54B1-34AC-EDB4-202934D873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8</a:t>
            </a:fld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1C6B8C-849E-16F2-219E-5D93EF5743F0}"/>
              </a:ext>
            </a:extLst>
          </p:cNvPr>
          <p:cNvSpPr txBox="1"/>
          <p:nvPr/>
        </p:nvSpPr>
        <p:spPr>
          <a:xfrm>
            <a:off x="582774" y="939514"/>
            <a:ext cx="94358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537" algn="just"/>
            <a:r>
              <a:rPr lang="pt-BR" sz="3200" b="1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Audiências do Seminário Crise Climática,</a:t>
            </a:r>
          </a:p>
          <a:p>
            <a:pPr marL="109537" algn="just"/>
            <a:r>
              <a:rPr lang="pt-BR" sz="3200" b="1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 A.L.M.G</a:t>
            </a:r>
            <a:r>
              <a:rPr lang="pt-BR" sz="32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., Montes Claros- MG, junho/2024</a:t>
            </a:r>
            <a:endParaRPr lang="pt-BR" sz="3200" dirty="0">
              <a:solidFill>
                <a:srgbClr val="004288"/>
              </a:solidFill>
              <a:latin typeface="Aptos" panose="020B0004020202020204" pitchFamily="34" charset="0"/>
            </a:endParaRPr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544CFEEF-1337-DED4-2B73-4159B7352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554172" y="608493"/>
            <a:ext cx="1723428" cy="1498059"/>
          </a:xfrm>
          <a:prstGeom prst="rect">
            <a:avLst/>
          </a:prstGeom>
        </p:spPr>
      </p:pic>
      <p:sp>
        <p:nvSpPr>
          <p:cNvPr id="13" name="Título 2">
            <a:extLst>
              <a:ext uri="{FF2B5EF4-FFF2-40B4-BE49-F238E27FC236}">
                <a16:creationId xmlns:a16="http://schemas.microsoft.com/office/drawing/2014/main" id="{0318ACA1-702A-9069-CC09-2D9623A46AF9}"/>
              </a:ext>
            </a:extLst>
          </p:cNvPr>
          <p:cNvSpPr txBox="1">
            <a:spLocks/>
          </p:cNvSpPr>
          <p:nvPr/>
        </p:nvSpPr>
        <p:spPr>
          <a:xfrm>
            <a:off x="781878" y="69000"/>
            <a:ext cx="11003280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  <a:b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br>
              <a:rPr lang="pt-BR" altLang="pt-BR" sz="1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br>
              <a:rPr lang="pt-BR" altLang="pt-BR" sz="1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endParaRPr lang="pt-BR" dirty="0"/>
          </a:p>
        </p:txBody>
      </p:sp>
      <p:pic>
        <p:nvPicPr>
          <p:cNvPr id="3" name="Imagem 2" descr="Texto, Carta, Quadro de comunicações">
            <a:extLst>
              <a:ext uri="{FF2B5EF4-FFF2-40B4-BE49-F238E27FC236}">
                <a16:creationId xmlns:a16="http://schemas.microsoft.com/office/drawing/2014/main" id="{3DD65094-0BF1-F859-9E6F-4D6B1135F8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29" r="2891"/>
          <a:stretch/>
        </p:blipFill>
        <p:spPr bwMode="auto">
          <a:xfrm rot="5400000">
            <a:off x="391013" y="2243224"/>
            <a:ext cx="4177382" cy="36076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9684117-4E8D-3F8F-867E-A8BAB07EAA14}"/>
              </a:ext>
            </a:extLst>
          </p:cNvPr>
          <p:cNvSpPr txBox="1"/>
          <p:nvPr/>
        </p:nvSpPr>
        <p:spPr>
          <a:xfrm>
            <a:off x="4383065" y="2652857"/>
            <a:ext cx="689453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Participação de deputados, vereadores, vice-prefeito, Coordenador do GT (CREA-MG), professores e alunos de universidades, comunidade organizada, sindicatos de trabalhadores e demais interessados.</a:t>
            </a:r>
          </a:p>
        </p:txBody>
      </p:sp>
    </p:spTree>
    <p:extLst>
      <p:ext uri="{BB962C8B-B14F-4D97-AF65-F5344CB8AC3E}">
        <p14:creationId xmlns:p14="http://schemas.microsoft.com/office/powerpoint/2010/main" val="2988993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2EE88-73E2-562A-7870-C21B9CD24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F9EF69A-54B1-34AC-EDB4-202934D873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9</a:t>
            </a:fld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1C6B8C-849E-16F2-219E-5D93EF5743F0}"/>
              </a:ext>
            </a:extLst>
          </p:cNvPr>
          <p:cNvSpPr txBox="1"/>
          <p:nvPr/>
        </p:nvSpPr>
        <p:spPr>
          <a:xfrm>
            <a:off x="662286" y="964888"/>
            <a:ext cx="94096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537" algn="just"/>
            <a:r>
              <a:rPr lang="pt-BR" sz="3200" b="1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Audiências do Seminário Crise Climática,</a:t>
            </a:r>
          </a:p>
          <a:p>
            <a:pPr marL="109537" algn="just"/>
            <a:r>
              <a:rPr lang="pt-BR" sz="3200" b="1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 A.L.M.G</a:t>
            </a:r>
            <a:r>
              <a:rPr lang="pt-BR" sz="3200" dirty="0">
                <a:solidFill>
                  <a:srgbClr val="00428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., em Belo Horizonte, em agosto/2024</a:t>
            </a:r>
            <a:endParaRPr lang="pt-BR" sz="3200" dirty="0">
              <a:solidFill>
                <a:srgbClr val="004288"/>
              </a:solidFill>
              <a:latin typeface="Aptos" panose="020B0004020202020204" pitchFamily="34" charset="0"/>
            </a:endParaRPr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544CFEEF-1337-DED4-2B73-4159B7352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9" t="8653" r="64694" b="54610"/>
          <a:stretch/>
        </p:blipFill>
        <p:spPr>
          <a:xfrm>
            <a:off x="9806286" y="567044"/>
            <a:ext cx="1723428" cy="1498059"/>
          </a:xfrm>
          <a:prstGeom prst="rect">
            <a:avLst/>
          </a:prstGeom>
        </p:spPr>
      </p:pic>
      <p:pic>
        <p:nvPicPr>
          <p:cNvPr id="6" name="Imagem 5" descr="Grupo de pessoas sentadas sorrindo&#10;&#10;Descrição gerada automaticamente">
            <a:extLst>
              <a:ext uri="{FF2B5EF4-FFF2-40B4-BE49-F238E27FC236}">
                <a16:creationId xmlns:a16="http://schemas.microsoft.com/office/drawing/2014/main" id="{C9224969-E7F0-D14C-BD87-33B36ACD7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6044"/>
          <a:stretch/>
        </p:blipFill>
        <p:spPr>
          <a:xfrm>
            <a:off x="778556" y="2219647"/>
            <a:ext cx="4588574" cy="341200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E535BD9-F610-B2EE-CCA1-44911E65B2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22925" b="10352"/>
          <a:stretch/>
        </p:blipFill>
        <p:spPr>
          <a:xfrm>
            <a:off x="5830957" y="2316750"/>
            <a:ext cx="5035826" cy="329312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ABB38F1-9F6C-A0BD-C658-D14A70F0BD4D}"/>
              </a:ext>
            </a:extLst>
          </p:cNvPr>
          <p:cNvSpPr txBox="1"/>
          <p:nvPr/>
        </p:nvSpPr>
        <p:spPr>
          <a:xfrm>
            <a:off x="177524" y="5534840"/>
            <a:ext cx="1167792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600" b="1" dirty="0">
                <a:latin typeface="Aptos" panose="020B0004020202020204" pitchFamily="34" charset="0"/>
                <a:cs typeface="Arial" panose="020B0604020202020204" pitchFamily="34" charset="0"/>
              </a:rPr>
              <a:t>Membros do G.T. participando das discussões  na Audiência Pública final</a:t>
            </a:r>
          </a:p>
          <a:p>
            <a:r>
              <a:rPr lang="pt-BR" sz="2600" b="1" dirty="0">
                <a:latin typeface="Aptos" panose="020B0004020202020204" pitchFamily="34" charset="0"/>
                <a:cs typeface="Arial" panose="020B0604020202020204" pitchFamily="34" charset="0"/>
              </a:rPr>
              <a:t> do Seminário Crise Climática- A.L.M.G. em B.H</a:t>
            </a:r>
          </a:p>
        </p:txBody>
      </p:sp>
      <p:sp>
        <p:nvSpPr>
          <p:cNvPr id="13" name="Título 2">
            <a:extLst>
              <a:ext uri="{FF2B5EF4-FFF2-40B4-BE49-F238E27FC236}">
                <a16:creationId xmlns:a16="http://schemas.microsoft.com/office/drawing/2014/main" id="{0318ACA1-702A-9069-CC09-2D9623A46AF9}"/>
              </a:ext>
            </a:extLst>
          </p:cNvPr>
          <p:cNvSpPr txBox="1">
            <a:spLocks/>
          </p:cNvSpPr>
          <p:nvPr/>
        </p:nvSpPr>
        <p:spPr>
          <a:xfrm>
            <a:off x="778556" y="-9917"/>
            <a:ext cx="11003280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Engenharia e a Prevenção de Eventos Geológicos e Hidrológicos para Proteção da População</a:t>
            </a:r>
            <a:br>
              <a:rPr lang="pt-BR" altLang="pt-BR" sz="3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br>
              <a:rPr lang="pt-BR" altLang="pt-BR" sz="1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endParaRPr lang="pt-BR" altLang="pt-BR" sz="1200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endParaRPr lang="pt-BR" sz="1200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6731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Institucional Crea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569743_TF34126823.potx" id="{3AC83EE7-A9E2-495C-96AE-2A1AB7530972}" vid="{064D7A1E-16EB-4292-AE16-30C55E8A9D70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em blocos, clássica e arrojada</Template>
  <TotalTime>5449</TotalTime>
  <Words>2581</Words>
  <Application>Microsoft Office PowerPoint</Application>
  <PresentationFormat>Widescreen</PresentationFormat>
  <Paragraphs>189</Paragraphs>
  <Slides>30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40" baseType="lpstr">
      <vt:lpstr>Aptos</vt:lpstr>
      <vt:lpstr>Arial</vt:lpstr>
      <vt:lpstr>Calibri</vt:lpstr>
      <vt:lpstr>Courier New</vt:lpstr>
      <vt:lpstr>Segoe UI</vt:lpstr>
      <vt:lpstr>Segoe UI Black</vt:lpstr>
      <vt:lpstr>Segoe UI Semibold</vt:lpstr>
      <vt:lpstr>Times New Roman</vt:lpstr>
      <vt:lpstr>Wingdings</vt:lpstr>
      <vt:lpstr>Tema do Office</vt:lpstr>
      <vt:lpstr>Apresentação do PowerPoint</vt:lpstr>
      <vt:lpstr>Apresentação do PowerPoint</vt:lpstr>
      <vt:lpstr>A Engenharia e a Prevenção de Eventos Geológicos e Hidrológicos para Proteção  da População  </vt:lpstr>
      <vt:lpstr>A Engenharia e a Prevenção de Eventos Geológicos e Hidrológicos para Proteção da População</vt:lpstr>
      <vt:lpstr>A Engenharia e a Prevenção de Eventos Geológicos e Hidrológicos para Proteção da População</vt:lpstr>
      <vt:lpstr>A Engenharia e a Prevenção de Eventos  Geológicos e Hidrológicos para Proteção  da População  </vt:lpstr>
      <vt:lpstr>A Engenharia e a Prevenção de Eventos Geológicos e Hidrológicos para Proteção da População   Ações Indutoras/Produções do GT</vt:lpstr>
      <vt:lpstr>Apresentação do PowerPoint</vt:lpstr>
      <vt:lpstr>Apresentação do PowerPoint</vt:lpstr>
      <vt:lpstr>Apresentação do PowerPoint</vt:lpstr>
      <vt:lpstr>Apresentação do PowerPoint</vt:lpstr>
      <vt:lpstr>A Engenharia e a Prevenção de Eventos Geológicos e Hidrológicos para Proteção da População   </vt:lpstr>
      <vt:lpstr>A Engenharia e a Prevenção de Eventos Geológicos e Hidrológicos para Proteção da População   </vt:lpstr>
      <vt:lpstr>A Engenharia e a Prevenção de Eventos Geológicos e Hidrológicos para Proteção da População   </vt:lpstr>
      <vt:lpstr>A Engenharia e a Prevenção de Eventos Geológicos e Hidrológicos para Proteção da População </vt:lpstr>
      <vt:lpstr>A Engenharia e a Prevenção de Eventos Geológicos e Hidrológicos para Proteção da População </vt:lpstr>
      <vt:lpstr>A Engenharia e a Prevenção de Eventos Geológicos e Hidrológicos para Proteção da População </vt:lpstr>
      <vt:lpstr>A Engenharia e a Prevenção de Eventos Geológicos e Hidrológicos para Proteção da População </vt:lpstr>
      <vt:lpstr>A Engenharia e a Prevenção de Eventos Geológicos e Hidrológicos para Proteção da População </vt:lpstr>
      <vt:lpstr>A Engenharia e a Prevenção de Eventos Geológicos e Hidrológicos para Proteção da População </vt:lpstr>
      <vt:lpstr>A Engenharia e a Prevenção de Eventos Geológicos e Hidrológicos para Proteção da População </vt:lpstr>
      <vt:lpstr>A Engenharia e a Prevenção de Eventos Geológicos e Hidrológicos para Proteção da População </vt:lpstr>
      <vt:lpstr>A Engenharia e a Prevenção de Eventos Geológicos e Hidrológicos para Proteção da População </vt:lpstr>
      <vt:lpstr>A Engenharia e a Prevenção de Eventos Geológicos e Hidrológicos para Proteção da População </vt:lpstr>
      <vt:lpstr>A Engenharia e a Prevenção de Eventos Geológicos e Hidrológicos para Proteção da População </vt:lpstr>
      <vt:lpstr>A Engenharia e a Prevenção de Eventos Geológicos e Hidrológicos para Proteção da População </vt:lpstr>
      <vt:lpstr>A Engenharia e a Prevenção de Eventos Geológicos e Hidrológicos para Proteção da População </vt:lpstr>
      <vt:lpstr>A Engenharia e a Prevenção de Eventos Geológicos e Hidrológicos para Proteção da População </vt:lpstr>
      <vt:lpstr>A Engenharia e a Prevenção de Eventos Geológicos e Hidrológicos para Proteção da População 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Insira o título da apresentação aqui</dc:title>
  <dc:creator>Daniel Renna Pereira - Divisão de Comunicação e Publicidade</dc:creator>
  <cp:lastModifiedBy>Luiz Felipe Carmo Krauss - Seção de Controle de Processos</cp:lastModifiedBy>
  <cp:revision>74</cp:revision>
  <dcterms:created xsi:type="dcterms:W3CDTF">2022-04-27T17:09:57Z</dcterms:created>
  <dcterms:modified xsi:type="dcterms:W3CDTF">2024-11-27T17:23:25Z</dcterms:modified>
</cp:coreProperties>
</file>