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550240"/>
            <a:ext cx="7386320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419655"/>
            <a:ext cx="377190" cy="47625"/>
          </a:xfrm>
          <a:custGeom>
            <a:avLst/>
            <a:gdLst/>
            <a:ahLst/>
            <a:cxnLst/>
            <a:rect l="l" t="t" r="r" b="b"/>
            <a:pathLst>
              <a:path w="377190" h="47625">
                <a:moveTo>
                  <a:pt x="377075" y="0"/>
                </a:moveTo>
                <a:lnTo>
                  <a:pt x="0" y="0"/>
                </a:lnTo>
                <a:lnTo>
                  <a:pt x="0" y="47133"/>
                </a:lnTo>
                <a:lnTo>
                  <a:pt x="377075" y="47133"/>
                </a:lnTo>
                <a:lnTo>
                  <a:pt x="377075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84504"/>
            <a:ext cx="603885" cy="565785"/>
          </a:xfrm>
          <a:custGeom>
            <a:avLst/>
            <a:gdLst/>
            <a:ahLst/>
            <a:cxnLst/>
            <a:rect l="l" t="t" r="r" b="b"/>
            <a:pathLst>
              <a:path w="603885" h="565785">
                <a:moveTo>
                  <a:pt x="603313" y="0"/>
                </a:moveTo>
                <a:lnTo>
                  <a:pt x="0" y="0"/>
                </a:lnTo>
                <a:lnTo>
                  <a:pt x="0" y="565607"/>
                </a:lnTo>
                <a:lnTo>
                  <a:pt x="603313" y="565607"/>
                </a:lnTo>
                <a:lnTo>
                  <a:pt x="603313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1063" y="6061671"/>
            <a:ext cx="1598676" cy="4691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50240"/>
            <a:ext cx="7386320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882" y="1841118"/>
            <a:ext cx="1085723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3572" y="6321592"/>
            <a:ext cx="1945639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0042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7114" y="6477306"/>
            <a:ext cx="311784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350" y="-6350"/>
            <a:ext cx="12204700" cy="6870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2076" y="298145"/>
            <a:ext cx="7759065" cy="12147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64795">
              <a:lnSpc>
                <a:spcPts val="4560"/>
              </a:lnSpc>
              <a:spcBef>
                <a:spcPts val="440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Seminário</a:t>
            </a:r>
            <a:r>
              <a:rPr sz="4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Apresentação</a:t>
            </a:r>
            <a:r>
              <a:rPr sz="4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Grupos</a:t>
            </a:r>
            <a:r>
              <a:rPr sz="4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CREA-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288" y="1832813"/>
            <a:ext cx="63373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Foi</a:t>
            </a:r>
            <a:r>
              <a:rPr sz="2400" b="1" spc="5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acompanhado</a:t>
            </a:r>
            <a:r>
              <a:rPr sz="2400" b="1" spc="5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spc="5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elaboração,</a:t>
            </a:r>
            <a:r>
              <a:rPr sz="2400" b="1" spc="5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aprovação</a:t>
            </a:r>
            <a:r>
              <a:rPr sz="2400" b="1" spc="5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na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assembleia</a:t>
            </a:r>
            <a:r>
              <a:rPr sz="2400" b="1" spc="16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sansão</a:t>
            </a:r>
            <a:r>
              <a:rPr sz="24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2400" b="1" spc="420" dirty="0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Lei</a:t>
            </a:r>
            <a:r>
              <a:rPr sz="240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nº</a:t>
            </a:r>
            <a:r>
              <a:rPr sz="240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24.839</a:t>
            </a:r>
            <a:r>
              <a:rPr sz="24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que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estabelece</a:t>
            </a:r>
            <a:r>
              <a:rPr sz="2400" b="1" spc="4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spc="4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política</a:t>
            </a:r>
            <a:r>
              <a:rPr sz="2400" b="1" spc="4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estadual</a:t>
            </a:r>
            <a:r>
              <a:rPr sz="2400" b="1" spc="4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4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apoio</a:t>
            </a:r>
            <a:r>
              <a:rPr sz="2400" b="1" spc="4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incentivo</a:t>
            </a:r>
            <a:r>
              <a:rPr sz="2400" b="1" spc="5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às</a:t>
            </a:r>
            <a:r>
              <a:rPr sz="2400" b="1" spc="5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2400" b="1" spc="5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inteligentes.</a:t>
            </a:r>
            <a:r>
              <a:rPr sz="2400" b="1" spc="5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Foi</a:t>
            </a:r>
            <a:r>
              <a:rPr sz="2400" b="1" spc="5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realizada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publicação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site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Crea-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MG.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316" y="1699767"/>
            <a:ext cx="3383279" cy="41042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468" y="1777365"/>
            <a:ext cx="566801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Foi</a:t>
            </a:r>
            <a:r>
              <a:rPr sz="2400" b="1" spc="5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realizada</a:t>
            </a:r>
            <a:r>
              <a:rPr sz="2400" b="1" spc="5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reunião</a:t>
            </a:r>
            <a:r>
              <a:rPr sz="2400" b="1" spc="5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com</a:t>
            </a:r>
            <a:r>
              <a:rPr sz="2400" b="1" spc="5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400" b="1" spc="5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deputado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Rodrigo</a:t>
            </a:r>
            <a:r>
              <a:rPr sz="24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Lopes,</a:t>
            </a:r>
            <a:r>
              <a:rPr sz="24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que</a:t>
            </a:r>
            <a:r>
              <a:rPr sz="24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liderou</a:t>
            </a:r>
            <a:r>
              <a:rPr sz="24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4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assunto</a:t>
            </a:r>
            <a:r>
              <a:rPr sz="24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na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assembleia</a:t>
            </a:r>
            <a:r>
              <a:rPr sz="2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legislativa.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Participamos</a:t>
            </a:r>
            <a:r>
              <a:rPr sz="2400" b="1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400" b="1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Fórum</a:t>
            </a:r>
            <a:r>
              <a:rPr sz="2400" b="1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Técnico</a:t>
            </a:r>
            <a:r>
              <a:rPr sz="2400" b="1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Minas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Gerais</a:t>
            </a:r>
            <a:r>
              <a:rPr sz="2400" b="1" spc="254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pela</a:t>
            </a:r>
            <a:r>
              <a:rPr sz="2400" b="1" spc="2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Ciência,</a:t>
            </a:r>
            <a:r>
              <a:rPr sz="2400" b="1" spc="2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promovido</a:t>
            </a:r>
            <a:r>
              <a:rPr sz="2400" b="1" spc="2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pela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ALMG,</a:t>
            </a:r>
            <a:r>
              <a:rPr sz="2400" b="1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cujo</a:t>
            </a:r>
            <a:r>
              <a:rPr sz="2400" b="1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eixo</a:t>
            </a:r>
            <a:r>
              <a:rPr sz="2400" b="1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2400" b="1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trata</a:t>
            </a:r>
            <a:r>
              <a:rPr sz="2400" b="1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sobre</a:t>
            </a:r>
            <a:r>
              <a:rPr sz="2400" b="1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Cidades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Inteligentes,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Sustentáveis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Criativas.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Foi</a:t>
            </a:r>
            <a:r>
              <a:rPr sz="2400" b="1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realizada</a:t>
            </a:r>
            <a:r>
              <a:rPr sz="2400" b="1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reunião</a:t>
            </a:r>
            <a:r>
              <a:rPr sz="2400" b="1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com</a:t>
            </a:r>
            <a:r>
              <a:rPr sz="2400" b="1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Secretaria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Desenvolvimento</a:t>
            </a:r>
            <a:r>
              <a:rPr sz="24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Econômico</a:t>
            </a:r>
            <a:r>
              <a:rPr sz="24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Minas Gerais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(SEDE-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MG).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3416" y="4877511"/>
            <a:ext cx="2938779" cy="14952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8689" y="1782191"/>
            <a:ext cx="2534920" cy="14182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0461" y="3415055"/>
            <a:ext cx="3857624" cy="12689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281" y="550240"/>
            <a:ext cx="1059243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65"/>
              </a:lnSpc>
              <a:spcBef>
                <a:spcPts val="100"/>
              </a:spcBef>
            </a:pPr>
            <a:r>
              <a:rPr spc="-370" dirty="0"/>
              <a:t>GT</a:t>
            </a:r>
            <a:r>
              <a:rPr spc="-175" dirty="0"/>
              <a:t> </a:t>
            </a:r>
            <a:r>
              <a:rPr spc="-240" dirty="0"/>
              <a:t>SMART</a:t>
            </a:r>
            <a:r>
              <a:rPr spc="-200" dirty="0"/>
              <a:t> </a:t>
            </a:r>
            <a:r>
              <a:rPr spc="-415" dirty="0"/>
              <a:t>CITIES</a:t>
            </a:r>
          </a:p>
          <a:p>
            <a:pPr marL="12700">
              <a:lnSpc>
                <a:spcPts val="3204"/>
              </a:lnSpc>
            </a:pPr>
            <a:r>
              <a:rPr sz="2800" spc="-200" dirty="0">
                <a:solidFill>
                  <a:srgbClr val="004287"/>
                </a:solidFill>
              </a:rPr>
              <a:t>COMO</a:t>
            </a:r>
            <a:r>
              <a:rPr sz="2800" spc="-140" dirty="0">
                <a:solidFill>
                  <a:srgbClr val="004287"/>
                </a:solidFill>
              </a:rPr>
              <a:t> </a:t>
            </a:r>
            <a:r>
              <a:rPr sz="2800" spc="-260" dirty="0">
                <a:solidFill>
                  <a:srgbClr val="004287"/>
                </a:solidFill>
              </a:rPr>
              <a:t>ATENDER</a:t>
            </a:r>
            <a:r>
              <a:rPr sz="2800" spc="-114" dirty="0">
                <a:solidFill>
                  <a:srgbClr val="004287"/>
                </a:solidFill>
              </a:rPr>
              <a:t> </a:t>
            </a:r>
            <a:r>
              <a:rPr sz="2800" spc="-220" dirty="0">
                <a:solidFill>
                  <a:srgbClr val="004287"/>
                </a:solidFill>
              </a:rPr>
              <a:t>O</a:t>
            </a:r>
            <a:r>
              <a:rPr sz="2800" spc="-140" dirty="0">
                <a:solidFill>
                  <a:srgbClr val="004287"/>
                </a:solidFill>
              </a:rPr>
              <a:t> </a:t>
            </a:r>
            <a:r>
              <a:rPr sz="2800" spc="-260" dirty="0">
                <a:solidFill>
                  <a:srgbClr val="004287"/>
                </a:solidFill>
              </a:rPr>
              <a:t>DESAFIO</a:t>
            </a:r>
            <a:r>
              <a:rPr sz="2800" spc="-140" dirty="0">
                <a:solidFill>
                  <a:srgbClr val="004287"/>
                </a:solidFill>
              </a:rPr>
              <a:t> </a:t>
            </a:r>
            <a:r>
              <a:rPr sz="2800" spc="-375" dirty="0">
                <a:solidFill>
                  <a:srgbClr val="004287"/>
                </a:solidFill>
              </a:rPr>
              <a:t>CRESCENTE</a:t>
            </a:r>
            <a:r>
              <a:rPr sz="2800" spc="-110" dirty="0">
                <a:solidFill>
                  <a:srgbClr val="004287"/>
                </a:solidFill>
              </a:rPr>
              <a:t> </a:t>
            </a:r>
            <a:r>
              <a:rPr sz="2800" spc="-200" dirty="0">
                <a:solidFill>
                  <a:srgbClr val="004287"/>
                </a:solidFill>
              </a:rPr>
              <a:t>DAS</a:t>
            </a:r>
            <a:r>
              <a:rPr sz="2800" spc="-140" dirty="0">
                <a:solidFill>
                  <a:srgbClr val="004287"/>
                </a:solidFill>
              </a:rPr>
              <a:t> </a:t>
            </a:r>
            <a:r>
              <a:rPr sz="2800" spc="-210" dirty="0">
                <a:solidFill>
                  <a:srgbClr val="004287"/>
                </a:solidFill>
              </a:rPr>
              <a:t>SMART</a:t>
            </a:r>
            <a:r>
              <a:rPr sz="2800" spc="-110" dirty="0">
                <a:solidFill>
                  <a:srgbClr val="004287"/>
                </a:solidFill>
              </a:rPr>
              <a:t> </a:t>
            </a:r>
            <a:r>
              <a:rPr sz="2800" spc="-360" dirty="0">
                <a:solidFill>
                  <a:srgbClr val="004287"/>
                </a:solidFill>
              </a:rPr>
              <a:t>CITIES?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59714" y="2894533"/>
            <a:ext cx="18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14" y="3626611"/>
            <a:ext cx="18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714" y="4602226"/>
            <a:ext cx="18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714" y="2407157"/>
            <a:ext cx="339217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48260" indent="-5715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84200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Constante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crescimento de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cidades inteligentes;</a:t>
            </a:r>
            <a:endParaRPr sz="1600">
              <a:latin typeface="Times New Roman"/>
              <a:cs typeface="Times New Roman"/>
            </a:endParaRPr>
          </a:p>
          <a:p>
            <a:pPr marL="584200" marR="508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Falta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conceito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comum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para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definição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escopos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mínimos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pertinentes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Inteligentes;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Ausência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sistemática</a:t>
            </a:r>
            <a:r>
              <a:rPr sz="16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fiscalização para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garantia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um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profissional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técnico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habilitado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novas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atividades;</a:t>
            </a:r>
            <a:r>
              <a:rPr sz="1600" spc="5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Ausência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apoio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técnico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aos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municípios.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127" y="2407157"/>
            <a:ext cx="323659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3462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Revisão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melhores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práticas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vinculadas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às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Utilização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ISOs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37120,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37122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37123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como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referência;</a:t>
            </a:r>
            <a:endParaRPr sz="1600">
              <a:latin typeface="Times New Roman"/>
              <a:cs typeface="Times New Roman"/>
            </a:endParaRPr>
          </a:p>
          <a:p>
            <a:pPr marL="299085" marR="61594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Consulta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junto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Gerencia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Fiscalização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Gerencia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Técnica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da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aplicabilidade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proposta desenvolvida;</a:t>
            </a:r>
            <a:endParaRPr sz="1600">
              <a:latin typeface="Times New Roman"/>
              <a:cs typeface="Times New Roman"/>
            </a:endParaRPr>
          </a:p>
          <a:p>
            <a:pPr marL="299085" marR="895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Consulta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às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Câmaras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Técnicas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Especializadas</a:t>
            </a:r>
            <a:r>
              <a:rPr sz="16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CREA-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MG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para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avaliação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proposta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realizada.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714" y="1887473"/>
            <a:ext cx="1059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3629" algn="l"/>
                <a:tab pos="7367905" algn="l"/>
              </a:tabLst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PROBLEMA/DESAFIOS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	PROCESSOS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REFERÊNCIAS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METODOLOGIA</a:t>
            </a:r>
            <a:r>
              <a:rPr sz="1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UTILIZADA: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5402" y="3870452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5402" y="2407157"/>
            <a:ext cx="327279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31750" indent="-401320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413384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Modelagem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eixos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27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atividades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vinculadas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às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principais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práticas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inteligentes;</a:t>
            </a:r>
            <a:endParaRPr sz="1600">
              <a:latin typeface="Times New Roman"/>
              <a:cs typeface="Times New Roman"/>
            </a:endParaRPr>
          </a:p>
          <a:p>
            <a:pPr marL="413384" marR="5080" indent="-401320">
              <a:lnSpc>
                <a:spcPct val="100000"/>
              </a:lnSpc>
              <a:buAutoNum type="romanUcPeriod"/>
              <a:tabLst>
                <a:tab pos="413384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Cruzamento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junto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aos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Eixos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ISOs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garantia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pertinência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aderência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atividades;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Conceituação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atividade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objeto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fiscalização;</a:t>
            </a:r>
            <a:endParaRPr sz="1600">
              <a:latin typeface="Times New Roman"/>
              <a:cs typeface="Times New Roman"/>
            </a:endParaRPr>
          </a:p>
          <a:p>
            <a:pPr marL="413384" marR="267970" indent="-401320">
              <a:lnSpc>
                <a:spcPct val="100000"/>
              </a:lnSpc>
              <a:buAutoNum type="romanUcPeriod" startAt="4"/>
              <a:tabLst>
                <a:tab pos="413384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Vínculo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cada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atividade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sua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respectiva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Câmara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Técnica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e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profissionais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habilitados;</a:t>
            </a:r>
            <a:endParaRPr sz="1600">
              <a:latin typeface="Times New Roman"/>
              <a:cs typeface="Times New Roman"/>
            </a:endParaRPr>
          </a:p>
          <a:p>
            <a:pPr marL="413384" marR="57150" indent="-401320">
              <a:lnSpc>
                <a:spcPct val="100000"/>
              </a:lnSpc>
              <a:spcBef>
                <a:spcPts val="5"/>
              </a:spcBef>
              <a:buAutoNum type="romanUcPeriod" startAt="4"/>
              <a:tabLst>
                <a:tab pos="413384" algn="l"/>
                <a:tab pos="463550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	Indicação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local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fiscalização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nos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municípios</a:t>
            </a:r>
            <a:r>
              <a:rPr sz="16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perguntas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objetivas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serem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feitas.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19655"/>
            <a:ext cx="377190" cy="47625"/>
          </a:xfrm>
          <a:custGeom>
            <a:avLst/>
            <a:gdLst/>
            <a:ahLst/>
            <a:cxnLst/>
            <a:rect l="l" t="t" r="r" b="b"/>
            <a:pathLst>
              <a:path w="377190" h="47625">
                <a:moveTo>
                  <a:pt x="377075" y="0"/>
                </a:moveTo>
                <a:lnTo>
                  <a:pt x="0" y="0"/>
                </a:lnTo>
                <a:lnTo>
                  <a:pt x="0" y="47133"/>
                </a:lnTo>
                <a:lnTo>
                  <a:pt x="377075" y="47133"/>
                </a:lnTo>
                <a:lnTo>
                  <a:pt x="377075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572" y="6332321"/>
            <a:ext cx="1945639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solidFill>
                  <a:srgbClr val="004287"/>
                </a:solidFill>
                <a:latin typeface="Arial"/>
                <a:cs typeface="Arial"/>
              </a:rPr>
              <a:t>W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4287"/>
                </a:solidFill>
                <a:latin typeface="Arial"/>
                <a:cs typeface="Arial"/>
              </a:rPr>
              <a:t>W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4287"/>
                </a:solidFill>
                <a:latin typeface="Arial"/>
                <a:cs typeface="Arial"/>
              </a:rPr>
              <a:t>W.</a:t>
            </a:r>
            <a:r>
              <a:rPr sz="1050" spc="-8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14" dirty="0">
                <a:solidFill>
                  <a:srgbClr val="004287"/>
                </a:solidFill>
                <a:latin typeface="Arial"/>
                <a:cs typeface="Arial"/>
              </a:rPr>
              <a:t>C</a:t>
            </a:r>
            <a:r>
              <a:rPr sz="1050" spc="-7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004287"/>
                </a:solidFill>
                <a:latin typeface="Arial"/>
                <a:cs typeface="Arial"/>
              </a:rPr>
              <a:t>R</a:t>
            </a:r>
            <a:r>
              <a:rPr sz="1050" spc="-8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70" dirty="0">
                <a:solidFill>
                  <a:srgbClr val="004287"/>
                </a:solidFill>
                <a:latin typeface="Arial"/>
                <a:cs typeface="Arial"/>
              </a:rPr>
              <a:t>E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04287"/>
                </a:solidFill>
                <a:latin typeface="Arial"/>
                <a:cs typeface="Arial"/>
              </a:rPr>
              <a:t>A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75" dirty="0">
                <a:solidFill>
                  <a:srgbClr val="004287"/>
                </a:solidFill>
                <a:latin typeface="Arial"/>
                <a:cs typeface="Arial"/>
              </a:rPr>
              <a:t>-</a:t>
            </a:r>
            <a:r>
              <a:rPr sz="1050" spc="-7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75" dirty="0">
                <a:solidFill>
                  <a:srgbClr val="004287"/>
                </a:solidFill>
                <a:latin typeface="Arial"/>
                <a:cs typeface="Arial"/>
              </a:rPr>
              <a:t>M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004287"/>
                </a:solidFill>
                <a:latin typeface="Arial"/>
                <a:cs typeface="Arial"/>
              </a:rPr>
              <a:t>G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004287"/>
                </a:solidFill>
                <a:latin typeface="Arial"/>
                <a:cs typeface="Arial"/>
              </a:rPr>
              <a:t>.</a:t>
            </a:r>
            <a:r>
              <a:rPr sz="1050" spc="-8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04287"/>
                </a:solidFill>
                <a:latin typeface="Arial"/>
                <a:cs typeface="Arial"/>
              </a:rPr>
              <a:t>O</a:t>
            </a:r>
            <a:r>
              <a:rPr sz="1050" spc="-7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35" dirty="0">
                <a:solidFill>
                  <a:srgbClr val="004287"/>
                </a:solidFill>
                <a:latin typeface="Arial"/>
                <a:cs typeface="Arial"/>
              </a:rPr>
              <a:t>R</a:t>
            </a:r>
            <a:r>
              <a:rPr sz="1050" spc="-9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004287"/>
                </a:solidFill>
                <a:latin typeface="Arial"/>
                <a:cs typeface="Arial"/>
              </a:rPr>
              <a:t>G</a:t>
            </a:r>
            <a:r>
              <a:rPr sz="1050" spc="-80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srgbClr val="004287"/>
                </a:solidFill>
                <a:latin typeface="Arial"/>
                <a:cs typeface="Arial"/>
              </a:rPr>
              <a:t>.</a:t>
            </a:r>
            <a:r>
              <a:rPr sz="1050" spc="-9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004287"/>
                </a:solidFill>
                <a:latin typeface="Arial"/>
                <a:cs typeface="Arial"/>
              </a:rPr>
              <a:t>B</a:t>
            </a:r>
            <a:r>
              <a:rPr sz="1050" spc="-75" dirty="0">
                <a:solidFill>
                  <a:srgbClr val="004287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04287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84504"/>
            <a:ext cx="603885" cy="565785"/>
          </a:xfrm>
          <a:custGeom>
            <a:avLst/>
            <a:gdLst/>
            <a:ahLst/>
            <a:cxnLst/>
            <a:rect l="l" t="t" r="r" b="b"/>
            <a:pathLst>
              <a:path w="603885" h="565785">
                <a:moveTo>
                  <a:pt x="603313" y="0"/>
                </a:moveTo>
                <a:lnTo>
                  <a:pt x="0" y="0"/>
                </a:lnTo>
                <a:lnTo>
                  <a:pt x="0" y="565607"/>
                </a:lnTo>
                <a:lnTo>
                  <a:pt x="603313" y="565607"/>
                </a:lnTo>
                <a:lnTo>
                  <a:pt x="603313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1063" y="6061671"/>
            <a:ext cx="1598676" cy="4691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735181" y="6495389"/>
            <a:ext cx="24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8281" y="557860"/>
            <a:ext cx="8132445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spc="-330" dirty="0"/>
              <a:t>GT</a:t>
            </a:r>
            <a:r>
              <a:rPr sz="3200" spc="-180" dirty="0"/>
              <a:t> </a:t>
            </a:r>
            <a:r>
              <a:rPr sz="3200" spc="-220" dirty="0"/>
              <a:t>SMART</a:t>
            </a:r>
            <a:r>
              <a:rPr sz="3200" spc="-160" dirty="0"/>
              <a:t> </a:t>
            </a:r>
            <a:r>
              <a:rPr sz="3200" spc="-365" dirty="0"/>
              <a:t>CITIES</a:t>
            </a:r>
            <a:endParaRPr sz="3200"/>
          </a:p>
          <a:p>
            <a:pPr marL="12700">
              <a:lnSpc>
                <a:spcPts val="3650"/>
              </a:lnSpc>
            </a:pPr>
            <a:r>
              <a:rPr sz="3200" spc="-340" dirty="0">
                <a:solidFill>
                  <a:srgbClr val="004287"/>
                </a:solidFill>
              </a:rPr>
              <a:t>EIXOS</a:t>
            </a:r>
            <a:r>
              <a:rPr sz="3200" spc="-175" dirty="0">
                <a:solidFill>
                  <a:srgbClr val="004287"/>
                </a:solidFill>
              </a:rPr>
              <a:t> </a:t>
            </a:r>
            <a:r>
              <a:rPr sz="3200" spc="-315" dirty="0">
                <a:solidFill>
                  <a:srgbClr val="004287"/>
                </a:solidFill>
              </a:rPr>
              <a:t>PROPOSTOS</a:t>
            </a:r>
            <a:r>
              <a:rPr sz="3200" spc="-160" dirty="0">
                <a:solidFill>
                  <a:srgbClr val="004287"/>
                </a:solidFill>
              </a:rPr>
              <a:t> </a:t>
            </a:r>
            <a:r>
              <a:rPr sz="3200" spc="-200" dirty="0">
                <a:solidFill>
                  <a:srgbClr val="004287"/>
                </a:solidFill>
              </a:rPr>
              <a:t>PARA</a:t>
            </a:r>
            <a:r>
              <a:rPr sz="3200" spc="-165" dirty="0">
                <a:solidFill>
                  <a:srgbClr val="004287"/>
                </a:solidFill>
              </a:rPr>
              <a:t> </a:t>
            </a:r>
            <a:r>
              <a:rPr sz="3200" spc="-295" dirty="0">
                <a:solidFill>
                  <a:srgbClr val="004287"/>
                </a:solidFill>
              </a:rPr>
              <a:t>FISCALIZAÇÃO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25018" y="1767027"/>
            <a:ext cx="194056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3500" algn="just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Desenvolvimento </a:t>
            </a: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de</a:t>
            </a: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 Infraestrutura </a:t>
            </a: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de</a:t>
            </a:r>
            <a:r>
              <a:rPr sz="2000" b="1" spc="-4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83155"/>
                </a:solidFill>
                <a:latin typeface="Times New Roman"/>
                <a:cs typeface="Times New Roman"/>
              </a:rPr>
              <a:t>TI: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018" y="2726182"/>
            <a:ext cx="1762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Redes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comunicação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018" y="3110230"/>
            <a:ext cx="150114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5G,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fibra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ótica)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Plataformas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IoT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(Internet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1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Coisas)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5032" y="1624838"/>
            <a:ext cx="2198370" cy="99123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Gestão</a:t>
            </a:r>
            <a:r>
              <a:rPr sz="2000" b="1" spc="-40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de</a:t>
            </a:r>
            <a:r>
              <a:rPr sz="2000" b="1" spc="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Energia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  <a:spcBef>
                <a:spcPts val="83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Redes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elétricas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(smart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grids);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5032" y="2568320"/>
            <a:ext cx="1615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Energias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renováveis;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018" y="2760345"/>
            <a:ext cx="4368800" cy="39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2485">
              <a:lnSpc>
                <a:spcPts val="1460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gerenciamento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60"/>
              </a:lnSpc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(internet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alta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velocidade,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5032" y="2952369"/>
            <a:ext cx="2100580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energia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prédios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públicos;</a:t>
            </a:r>
            <a:endParaRPr sz="1400">
              <a:latin typeface="Times New Roman"/>
              <a:cs typeface="Times New Roman"/>
            </a:endParaRPr>
          </a:p>
          <a:p>
            <a:pPr marL="12700" marR="5080" indent="102870">
              <a:lnSpc>
                <a:spcPts val="1510"/>
              </a:lnSpc>
              <a:spcBef>
                <a:spcPts val="10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Pontos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abastecimento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veículos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elétricos;</a:t>
            </a:r>
            <a:endParaRPr sz="1400">
              <a:latin typeface="Times New Roman"/>
              <a:cs typeface="Times New Roman"/>
            </a:endParaRPr>
          </a:p>
          <a:p>
            <a:pPr marL="115570" indent="-102870">
              <a:lnSpc>
                <a:spcPts val="1410"/>
              </a:lnSpc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Manutenção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veículos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públicos;</a:t>
            </a:r>
            <a:endParaRPr sz="1400">
              <a:latin typeface="Times New Roman"/>
              <a:cs typeface="Times New Roman"/>
            </a:endParaRPr>
          </a:p>
          <a:p>
            <a:pPr marL="115570" indent="-102870">
              <a:lnSpc>
                <a:spcPts val="1595"/>
              </a:lnSpc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Iluminação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Publica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LED.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7335" y="1767027"/>
            <a:ext cx="1887855" cy="2268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080" algn="ctr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Mobilidade</a:t>
            </a:r>
            <a:endParaRPr sz="2000">
              <a:latin typeface="Times New Roman"/>
              <a:cs typeface="Times New Roman"/>
            </a:endParaRPr>
          </a:p>
          <a:p>
            <a:pPr marL="131445" algn="ctr">
              <a:lnSpc>
                <a:spcPts val="2280"/>
              </a:lnSpc>
            </a:pP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Urbana</a:t>
            </a:r>
            <a:endParaRPr sz="2000">
              <a:latin typeface="Times New Roman"/>
              <a:cs typeface="Times New Roman"/>
            </a:endParaRPr>
          </a:p>
          <a:p>
            <a:pPr marL="12700" marR="159385" indent="102870">
              <a:lnSpc>
                <a:spcPts val="1510"/>
              </a:lnSpc>
              <a:spcBef>
                <a:spcPts val="1019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transporte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(ITS);</a:t>
            </a:r>
            <a:endParaRPr sz="1400">
              <a:latin typeface="Times New Roman"/>
              <a:cs typeface="Times New Roman"/>
            </a:endParaRPr>
          </a:p>
          <a:p>
            <a:pPr marL="12700" marR="129539" indent="102870">
              <a:lnSpc>
                <a:spcPts val="1510"/>
              </a:lnSpc>
              <a:spcBef>
                <a:spcPts val="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Soluções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veículos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autônomos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elétricos;</a:t>
            </a:r>
            <a:endParaRPr sz="1400">
              <a:latin typeface="Times New Roman"/>
              <a:cs typeface="Times New Roman"/>
            </a:endParaRPr>
          </a:p>
          <a:p>
            <a:pPr marL="115570" indent="-102870">
              <a:lnSpc>
                <a:spcPts val="1410"/>
              </a:lnSpc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Reconhecimento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facial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veicular;</a:t>
            </a:r>
            <a:endParaRPr sz="1400">
              <a:latin typeface="Times New Roman"/>
              <a:cs typeface="Times New Roman"/>
            </a:endParaRPr>
          </a:p>
          <a:p>
            <a:pPr marL="12700" marR="36830" indent="102870">
              <a:lnSpc>
                <a:spcPts val="1510"/>
              </a:lnSpc>
              <a:spcBef>
                <a:spcPts val="10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Georreferenciamento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equipamentos</a:t>
            </a:r>
            <a:r>
              <a:rPr sz="1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públicos;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80652" y="1760982"/>
            <a:ext cx="1994535" cy="20764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1334" marR="445134" indent="-4445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Gestão</a:t>
            </a:r>
            <a:r>
              <a:rPr sz="2000" b="1" spc="-3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83155"/>
                </a:solidFill>
                <a:latin typeface="Times New Roman"/>
                <a:cs typeface="Times New Roman"/>
              </a:rPr>
              <a:t>de </a:t>
            </a: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Resíduos</a:t>
            </a:r>
            <a:endParaRPr sz="2000">
              <a:latin typeface="Times New Roman"/>
              <a:cs typeface="Times New Roman"/>
            </a:endParaRPr>
          </a:p>
          <a:p>
            <a:pPr marL="12700" marR="190500" indent="102870">
              <a:lnSpc>
                <a:spcPts val="1510"/>
              </a:lnSpc>
              <a:spcBef>
                <a:spcPts val="98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coleta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resíduos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urbanos,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(coleta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seletiva,</a:t>
            </a:r>
            <a:r>
              <a:rPr sz="1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automatizados</a:t>
            </a:r>
            <a:r>
              <a:rPr sz="1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eficientes);</a:t>
            </a:r>
            <a:endParaRPr sz="1400">
              <a:latin typeface="Times New Roman"/>
              <a:cs typeface="Times New Roman"/>
            </a:endParaRPr>
          </a:p>
          <a:p>
            <a:pPr marL="12700" marR="5080" indent="147320">
              <a:lnSpc>
                <a:spcPts val="1510"/>
              </a:lnSpc>
              <a:spcBef>
                <a:spcPts val="10"/>
              </a:spcBef>
              <a:buChar char="-"/>
              <a:tabLst>
                <a:tab pos="16002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Soluções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reciclagem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beneficiamento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resíduos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urbanos.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724" y="4270629"/>
            <a:ext cx="1998980" cy="20720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3180" marR="15875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183155"/>
                </a:solidFill>
                <a:latin typeface="Times New Roman"/>
                <a:cs typeface="Times New Roman"/>
              </a:rPr>
              <a:t>Monitoramento</a:t>
            </a:r>
            <a:r>
              <a:rPr sz="1800" b="1" spc="-110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83155"/>
                </a:solidFill>
                <a:latin typeface="Times New Roman"/>
                <a:cs typeface="Times New Roman"/>
              </a:rPr>
              <a:t>e 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Controle</a:t>
            </a:r>
            <a:r>
              <a:rPr sz="1800" b="1" spc="-10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Ambiental </a:t>
            </a:r>
            <a:r>
              <a:rPr sz="1800" b="1" dirty="0">
                <a:solidFill>
                  <a:srgbClr val="183155"/>
                </a:solidFill>
                <a:latin typeface="Times New Roman"/>
                <a:cs typeface="Times New Roman"/>
              </a:rPr>
              <a:t>e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 Rural</a:t>
            </a:r>
            <a:endParaRPr sz="1800">
              <a:latin typeface="Times New Roman"/>
              <a:cs typeface="Times New Roman"/>
            </a:endParaRPr>
          </a:p>
          <a:p>
            <a:pPr marL="12700" marR="5080" indent="102870">
              <a:lnSpc>
                <a:spcPct val="90100"/>
              </a:lnSpc>
              <a:spcBef>
                <a:spcPts val="970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Uso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drone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tratos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culturais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agrícolas,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controle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pragas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urbanas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monitoramento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ambiental;</a:t>
            </a:r>
            <a:endParaRPr sz="1400">
              <a:latin typeface="Times New Roman"/>
              <a:cs typeface="Times New Roman"/>
            </a:endParaRPr>
          </a:p>
          <a:p>
            <a:pPr marL="12700" marR="10795" indent="102870">
              <a:lnSpc>
                <a:spcPts val="1510"/>
              </a:lnSpc>
              <a:spcBef>
                <a:spcPts val="20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Monitoramento</a:t>
            </a:r>
            <a:r>
              <a:rPr sz="1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remoto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avanço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desmatamento.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0132" y="4277359"/>
            <a:ext cx="1993264" cy="226377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1790" marR="344170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183155"/>
                </a:solidFill>
                <a:latin typeface="Times New Roman"/>
                <a:cs typeface="Times New Roman"/>
              </a:rPr>
              <a:t>Construção</a:t>
            </a:r>
            <a:r>
              <a:rPr sz="1800" b="1" spc="-6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83155"/>
                </a:solidFill>
                <a:latin typeface="Times New Roman"/>
                <a:cs typeface="Times New Roman"/>
              </a:rPr>
              <a:t>e 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Edificações Inteligentes:</a:t>
            </a:r>
            <a:endParaRPr sz="1800">
              <a:latin typeface="Times New Roman"/>
              <a:cs typeface="Times New Roman"/>
            </a:endParaRPr>
          </a:p>
          <a:p>
            <a:pPr marR="170815" indent="102870">
              <a:lnSpc>
                <a:spcPts val="1510"/>
              </a:lnSpc>
              <a:spcBef>
                <a:spcPts val="994"/>
              </a:spcBef>
              <a:buChar char="-"/>
              <a:tabLst>
                <a:tab pos="1028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Edifícios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desenvolvidos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pela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metodologia</a:t>
            </a:r>
            <a:r>
              <a:rPr sz="1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BIM;</a:t>
            </a:r>
            <a:endParaRPr sz="1400">
              <a:latin typeface="Times New Roman"/>
              <a:cs typeface="Times New Roman"/>
            </a:endParaRPr>
          </a:p>
          <a:p>
            <a:pPr marL="102870" indent="-102870">
              <a:lnSpc>
                <a:spcPts val="1410"/>
              </a:lnSpc>
              <a:buChar char="-"/>
              <a:tabLst>
                <a:tab pos="1028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Edifícios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equipados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com</a:t>
            </a:r>
            <a:endParaRPr sz="1400">
              <a:latin typeface="Times New Roman"/>
              <a:cs typeface="Times New Roman"/>
            </a:endParaRPr>
          </a:p>
          <a:p>
            <a:pPr marR="229870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automação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eficiência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energética;</a:t>
            </a:r>
            <a:endParaRPr sz="1400">
              <a:latin typeface="Times New Roman"/>
              <a:cs typeface="Times New Roman"/>
            </a:endParaRPr>
          </a:p>
          <a:p>
            <a:pPr indent="99695">
              <a:lnSpc>
                <a:spcPts val="1510"/>
              </a:lnSpc>
              <a:buChar char="-"/>
              <a:tabLst>
                <a:tab pos="99695" algn="l"/>
              </a:tabLst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Tecnologias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construção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modular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pré-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fabricada.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0132" y="6485940"/>
            <a:ext cx="7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3685" y="4137767"/>
            <a:ext cx="1971039" cy="2094864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145"/>
              </a:spcBef>
            </a:pPr>
            <a:r>
              <a:rPr sz="1800" b="1" dirty="0">
                <a:solidFill>
                  <a:srgbClr val="183155"/>
                </a:solidFill>
                <a:latin typeface="Times New Roman"/>
                <a:cs typeface="Times New Roman"/>
              </a:rPr>
              <a:t>Segurança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 Pública:</a:t>
            </a:r>
            <a:endParaRPr sz="1800">
              <a:latin typeface="Times New Roman"/>
              <a:cs typeface="Times New Roman"/>
            </a:endParaRPr>
          </a:p>
          <a:p>
            <a:pPr marL="12700" marR="132715" indent="102870">
              <a:lnSpc>
                <a:spcPct val="90100"/>
              </a:lnSpc>
              <a:spcBef>
                <a:spcPts val="98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vigilância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monitoramento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com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câmeras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r>
              <a:rPr sz="1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análise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vídeo;</a:t>
            </a:r>
            <a:endParaRPr sz="1400">
              <a:latin typeface="Times New Roman"/>
              <a:cs typeface="Times New Roman"/>
            </a:endParaRPr>
          </a:p>
          <a:p>
            <a:pPr marL="12700" marR="104139" indent="102870">
              <a:lnSpc>
                <a:spcPts val="1510"/>
              </a:lnSpc>
              <a:spcBef>
                <a:spcPts val="25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Implementação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soluções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segurança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cibernética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proteção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infraestruturas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críticas.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0067" y="1767027"/>
            <a:ext cx="1996439" cy="4328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 algn="ctr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Gestão</a:t>
            </a:r>
            <a:r>
              <a:rPr sz="2000" b="1" spc="-3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de</a:t>
            </a:r>
            <a:r>
              <a:rPr sz="2000" b="1" spc="-15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83155"/>
                </a:solidFill>
                <a:latin typeface="Times New Roman"/>
                <a:cs typeface="Times New Roman"/>
              </a:rPr>
              <a:t>Água</a:t>
            </a: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183155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22860" algn="ctr">
              <a:lnSpc>
                <a:spcPts val="2280"/>
              </a:lnSpc>
            </a:pPr>
            <a:r>
              <a:rPr sz="20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Saneamento:</a:t>
            </a:r>
            <a:endParaRPr sz="2000">
              <a:latin typeface="Times New Roman"/>
              <a:cs typeface="Times New Roman"/>
            </a:endParaRPr>
          </a:p>
          <a:p>
            <a:pPr marL="12700" marR="162560" indent="102870">
              <a:lnSpc>
                <a:spcPct val="90000"/>
              </a:lnSpc>
              <a:spcBef>
                <a:spcPts val="994"/>
              </a:spcBef>
              <a:buChar char="-"/>
              <a:tabLst>
                <a:tab pos="11557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r>
              <a:rPr sz="1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gestão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água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(monitoramento</a:t>
            </a:r>
            <a:r>
              <a:rPr sz="1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consumo,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detecção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vazamentos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otimização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distribuição);</a:t>
            </a:r>
            <a:endParaRPr sz="1400">
              <a:latin typeface="Times New Roman"/>
              <a:cs typeface="Times New Roman"/>
            </a:endParaRPr>
          </a:p>
          <a:p>
            <a:pPr marL="12700" marR="5715" indent="99695">
              <a:lnSpc>
                <a:spcPts val="1510"/>
              </a:lnSpc>
              <a:spcBef>
                <a:spcPts val="25"/>
              </a:spcBef>
              <a:buChar char="-"/>
              <a:tabLst>
                <a:tab pos="112395" algn="l"/>
              </a:tabLst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Tecnologias</a:t>
            </a:r>
            <a:r>
              <a:rPr sz="1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para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tratamento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reutilização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águas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residuais.</a:t>
            </a:r>
            <a:endParaRPr sz="1400">
              <a:latin typeface="Times New Roman"/>
              <a:cs typeface="Times New Roman"/>
            </a:endParaRPr>
          </a:p>
          <a:p>
            <a:pPr marL="371475" marR="269875" algn="ctr">
              <a:lnSpc>
                <a:spcPts val="1939"/>
              </a:lnSpc>
              <a:spcBef>
                <a:spcPts val="770"/>
              </a:spcBef>
            </a:pP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Planejamento Urbano:</a:t>
            </a:r>
            <a:endParaRPr sz="1800">
              <a:latin typeface="Times New Roman"/>
              <a:cs typeface="Times New Roman"/>
            </a:endParaRPr>
          </a:p>
          <a:p>
            <a:pPr marL="19050" marR="163830" indent="102870">
              <a:lnSpc>
                <a:spcPct val="90100"/>
              </a:lnSpc>
              <a:spcBef>
                <a:spcPts val="960"/>
              </a:spcBef>
              <a:buChar char="-"/>
              <a:tabLst>
                <a:tab pos="12192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Uso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big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data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para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planejar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otimizar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o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desenvolvimento</a:t>
            </a:r>
            <a:r>
              <a:rPr sz="1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urbano;</a:t>
            </a:r>
            <a:endParaRPr sz="1400">
              <a:latin typeface="Times New Roman"/>
              <a:cs typeface="Times New Roman"/>
            </a:endParaRPr>
          </a:p>
          <a:p>
            <a:pPr marL="19050" marR="278130" indent="102870">
              <a:lnSpc>
                <a:spcPts val="1510"/>
              </a:lnSpc>
              <a:spcBef>
                <a:spcPts val="25"/>
              </a:spcBef>
              <a:buChar char="-"/>
              <a:tabLst>
                <a:tab pos="121920" algn="l"/>
              </a:tabLst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Sistemas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GIS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(para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mapeamento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planejamento.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7382" y="4263897"/>
            <a:ext cx="1906270" cy="14408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67055" marR="239395" indent="-20574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183155"/>
                </a:solidFill>
                <a:latin typeface="Times New Roman"/>
                <a:cs typeface="Times New Roman"/>
              </a:rPr>
              <a:t>Prevenção</a:t>
            </a:r>
            <a:r>
              <a:rPr sz="1800" b="1" spc="-90" dirty="0">
                <a:solidFill>
                  <a:srgbClr val="183155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83155"/>
                </a:solidFill>
                <a:latin typeface="Times New Roman"/>
                <a:cs typeface="Times New Roman"/>
              </a:rPr>
              <a:t>de </a:t>
            </a:r>
            <a:r>
              <a:rPr sz="1800" b="1" spc="-10" dirty="0">
                <a:solidFill>
                  <a:srgbClr val="183155"/>
                </a:solidFill>
                <a:latin typeface="Times New Roman"/>
                <a:cs typeface="Times New Roman"/>
              </a:rPr>
              <a:t>desastres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510"/>
              </a:lnSpc>
              <a:spcBef>
                <a:spcPts val="99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4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Alerta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difusão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informações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críticas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risco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desastres</a:t>
            </a:r>
            <a:r>
              <a:rPr sz="1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naturais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hidrológicos</a:t>
            </a:r>
            <a:r>
              <a:rPr sz="1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geológicos;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4403" y="2124227"/>
            <a:ext cx="1975485" cy="4429125"/>
          </a:xfrm>
          <a:custGeom>
            <a:avLst/>
            <a:gdLst/>
            <a:ahLst/>
            <a:cxnLst/>
            <a:rect l="l" t="t" r="r" b="b"/>
            <a:pathLst>
              <a:path w="1975484" h="4429125">
                <a:moveTo>
                  <a:pt x="653656" y="0"/>
                </a:moveTo>
                <a:lnTo>
                  <a:pt x="0" y="0"/>
                </a:lnTo>
                <a:lnTo>
                  <a:pt x="0" y="4429125"/>
                </a:lnTo>
                <a:lnTo>
                  <a:pt x="653656" y="4429125"/>
                </a:lnTo>
                <a:lnTo>
                  <a:pt x="653656" y="0"/>
                </a:lnTo>
                <a:close/>
              </a:path>
              <a:path w="1975484" h="4429125">
                <a:moveTo>
                  <a:pt x="1975167" y="0"/>
                </a:moveTo>
                <a:lnTo>
                  <a:pt x="1271803" y="0"/>
                </a:lnTo>
                <a:lnTo>
                  <a:pt x="653669" y="0"/>
                </a:lnTo>
                <a:lnTo>
                  <a:pt x="653669" y="4429125"/>
                </a:lnTo>
                <a:lnTo>
                  <a:pt x="1271778" y="4429125"/>
                </a:lnTo>
                <a:lnTo>
                  <a:pt x="1975167" y="4429125"/>
                </a:lnTo>
                <a:lnTo>
                  <a:pt x="1975167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281" y="550240"/>
            <a:ext cx="1007364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35"/>
              </a:lnSpc>
              <a:spcBef>
                <a:spcPts val="100"/>
              </a:spcBef>
            </a:pPr>
            <a:r>
              <a:rPr spc="-370" dirty="0"/>
              <a:t>GT</a:t>
            </a:r>
            <a:r>
              <a:rPr spc="-175" dirty="0"/>
              <a:t> </a:t>
            </a:r>
            <a:r>
              <a:rPr spc="-240" dirty="0"/>
              <a:t>SMART</a:t>
            </a:r>
            <a:r>
              <a:rPr spc="-200" dirty="0"/>
              <a:t> </a:t>
            </a:r>
            <a:r>
              <a:rPr spc="-415" dirty="0"/>
              <a:t>CITIES</a:t>
            </a:r>
          </a:p>
          <a:p>
            <a:pPr marL="12700">
              <a:lnSpc>
                <a:spcPts val="3654"/>
              </a:lnSpc>
            </a:pPr>
            <a:r>
              <a:rPr sz="3200" spc="-310" dirty="0">
                <a:solidFill>
                  <a:srgbClr val="004287"/>
                </a:solidFill>
              </a:rPr>
              <a:t>EXEMPLO</a:t>
            </a:r>
            <a:r>
              <a:rPr sz="3200" spc="-150" dirty="0">
                <a:solidFill>
                  <a:srgbClr val="004287"/>
                </a:solidFill>
              </a:rPr>
              <a:t> </a:t>
            </a:r>
            <a:r>
              <a:rPr sz="3200" spc="-315" dirty="0">
                <a:solidFill>
                  <a:srgbClr val="004287"/>
                </a:solidFill>
              </a:rPr>
              <a:t>DE</a:t>
            </a:r>
            <a:r>
              <a:rPr sz="3200" spc="-175" dirty="0">
                <a:solidFill>
                  <a:srgbClr val="004287"/>
                </a:solidFill>
              </a:rPr>
              <a:t> </a:t>
            </a:r>
            <a:r>
              <a:rPr sz="3200" spc="-229" dirty="0">
                <a:solidFill>
                  <a:srgbClr val="004287"/>
                </a:solidFill>
              </a:rPr>
              <a:t>ITEM</a:t>
            </a:r>
            <a:r>
              <a:rPr sz="3200" spc="-170" dirty="0">
                <a:solidFill>
                  <a:srgbClr val="004287"/>
                </a:solidFill>
              </a:rPr>
              <a:t> </a:t>
            </a:r>
            <a:r>
              <a:rPr sz="3200" spc="-165" dirty="0">
                <a:solidFill>
                  <a:srgbClr val="004287"/>
                </a:solidFill>
              </a:rPr>
              <a:t>DO</a:t>
            </a:r>
            <a:r>
              <a:rPr sz="3200" spc="-170" dirty="0">
                <a:solidFill>
                  <a:srgbClr val="004287"/>
                </a:solidFill>
              </a:rPr>
              <a:t> </a:t>
            </a:r>
            <a:r>
              <a:rPr sz="3200" spc="-235" dirty="0">
                <a:solidFill>
                  <a:srgbClr val="004287"/>
                </a:solidFill>
              </a:rPr>
              <a:t>MODELO</a:t>
            </a:r>
            <a:r>
              <a:rPr sz="3200" spc="-170" dirty="0">
                <a:solidFill>
                  <a:srgbClr val="004287"/>
                </a:solidFill>
              </a:rPr>
              <a:t> </a:t>
            </a:r>
            <a:r>
              <a:rPr sz="3200" spc="-315" dirty="0">
                <a:solidFill>
                  <a:srgbClr val="004287"/>
                </a:solidFill>
              </a:rPr>
              <a:t>DE</a:t>
            </a:r>
            <a:r>
              <a:rPr sz="3200" spc="-175" dirty="0">
                <a:solidFill>
                  <a:srgbClr val="004287"/>
                </a:solidFill>
              </a:rPr>
              <a:t> </a:t>
            </a:r>
            <a:r>
              <a:rPr sz="3200" spc="-295" dirty="0">
                <a:solidFill>
                  <a:srgbClr val="004287"/>
                </a:solidFill>
              </a:rPr>
              <a:t>FISCALIZAÇÃO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71" y="1551432"/>
          <a:ext cx="11590020" cy="4994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2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32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5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4620" marR="59690" indent="-68580">
                        <a:lnSpc>
                          <a:spcPts val="1180"/>
                        </a:lnSpc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ATIVIDADES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TÉCNICAS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200660" indent="-1270" algn="ctr">
                        <a:lnSpc>
                          <a:spcPct val="99000"/>
                        </a:lnSpc>
                        <a:spcBef>
                          <a:spcPts val="79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CONCEITO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DETALHADO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ATIVIDADE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51130" indent="-1905" algn="just">
                        <a:lnSpc>
                          <a:spcPct val="99000"/>
                        </a:lnSpc>
                        <a:spcBef>
                          <a:spcPts val="79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Camera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Técnica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CREA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3515" marR="123189" indent="-53340">
                        <a:lnSpc>
                          <a:spcPts val="118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PROFISSIONAIS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HABILITADOS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marR="88900" indent="1244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CODIGO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TABELA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3990" marR="163830" indent="54610">
                        <a:lnSpc>
                          <a:spcPts val="1180"/>
                        </a:lnSpc>
                      </a:pPr>
                      <a:r>
                        <a:rPr sz="1000" b="1" spc="-75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FISCALIZADO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3355" marR="165735" indent="168910">
                        <a:lnSpc>
                          <a:spcPts val="118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ONDE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FISCALIZAR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marR="49530" indent="-1270" algn="ctr">
                        <a:lnSpc>
                          <a:spcPct val="99000"/>
                        </a:lnSpc>
                        <a:spcBef>
                          <a:spcPts val="795"/>
                        </a:spcBef>
                      </a:pPr>
                      <a:r>
                        <a:rPr sz="1000" b="1" spc="-50" dirty="0">
                          <a:latin typeface="Arial"/>
                          <a:cs typeface="Arial"/>
                        </a:rPr>
                        <a:t>PERGUNTAS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AUXILIAR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DEFINIÇÃO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DA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METODOLOGIA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FISCALIZAÇÃO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71120" indent="-660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00" b="1" spc="-25" dirty="0">
                          <a:latin typeface="Arial"/>
                          <a:cs typeface="Arial"/>
                        </a:rPr>
                        <a:t>Eixo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ISO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37120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52069" indent="-641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00" b="1" spc="-25" dirty="0">
                          <a:latin typeface="Arial"/>
                          <a:cs typeface="Arial"/>
                        </a:rPr>
                        <a:t>Eixo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ISO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37122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95250" indent="-641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00" b="1" spc="-25" dirty="0">
                          <a:latin typeface="Arial"/>
                          <a:cs typeface="Arial"/>
                        </a:rPr>
                        <a:t>Eixo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ISO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37123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952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Projeto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implementaçã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redes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comunicação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(internet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alta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velocidade,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5G,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fibra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ótica).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037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050" spc="-8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050" spc="-8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9B512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Projetos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redes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comunicação/telecom unicação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são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projetos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possibilitam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fornecimento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distribuição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5G,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fibra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ótica,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via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satélite,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torres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transmissão,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dentre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outras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fontes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6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9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14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050" spc="-8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3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spc="-9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7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-8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spc="-8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7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8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7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spc="-8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9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50" spc="-8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9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8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3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spc="-10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9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50" spc="-8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10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55" dirty="0">
                          <a:latin typeface="Arial"/>
                          <a:cs typeface="Arial"/>
                        </a:rPr>
                        <a:t>CEEE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1440" marR="11176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Câmara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Especializ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Engenhari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Elétrica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50" dirty="0">
                          <a:solidFill>
                            <a:srgbClr val="004287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469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Projetos: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Modalidade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Elétrica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detalhado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pela </a:t>
                      </a:r>
                      <a:r>
                        <a:rPr sz="1000" spc="-140" dirty="0">
                          <a:latin typeface="Arial"/>
                          <a:cs typeface="Arial"/>
                        </a:rPr>
                        <a:t>CEEE.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(Ex.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162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Engenheiro eletricista,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Engenheiros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telecomunicações,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Técnicos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telecomunicações, etc)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469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Instalação: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Modalidade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Elétrica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detalhado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pela CEEE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469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Manutenção: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Modalidade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Elétrica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detalhado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pela CEEE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Operação: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Modalidade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Elétrica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detalhado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pela CEEE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8435" indent="-168910">
                        <a:lnSpc>
                          <a:spcPct val="100000"/>
                        </a:lnSpc>
                        <a:buAutoNum type="arabicPlain" startAt="14"/>
                        <a:tabLst>
                          <a:tab pos="17843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Computação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3685" lvl="1" indent="-264160">
                        <a:lnSpc>
                          <a:spcPct val="100000"/>
                        </a:lnSpc>
                        <a:buAutoNum type="arabicPeriod" startAt="2"/>
                        <a:tabLst>
                          <a:tab pos="273685" algn="l"/>
                        </a:tabLst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Redes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de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Dados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78105" lvl="2" indent="-4445">
                        <a:lnSpc>
                          <a:spcPct val="100000"/>
                        </a:lnSpc>
                        <a:buAutoNum type="arabicPeriod"/>
                        <a:tabLst>
                          <a:tab pos="367030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	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redes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dados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68643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14.7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96520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Equipamentos,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Dispositivos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Componentes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77470" lvl="2" indent="-4445">
                        <a:lnSpc>
                          <a:spcPct val="100000"/>
                        </a:lnSpc>
                        <a:buAutoNum type="arabicPeriod" startAt="7"/>
                        <a:tabLst>
                          <a:tab pos="367030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	de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redes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acesso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informática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67030" lvl="2" indent="-361950">
                        <a:lnSpc>
                          <a:spcPct val="100000"/>
                        </a:lnSpc>
                        <a:buAutoNum type="arabicPeriod" startAt="7"/>
                        <a:tabLst>
                          <a:tab pos="367030" algn="l"/>
                        </a:tabLst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1003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tecnologias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redes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informática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01320" lvl="2" indent="-391795">
                        <a:lnSpc>
                          <a:spcPct val="100000"/>
                        </a:lnSpc>
                        <a:buAutoNum type="arabicPeriod" startAt="9"/>
                        <a:tabLst>
                          <a:tab pos="401320" algn="l"/>
                        </a:tabLst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tecnologias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transmissão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informática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5609" lvl="2" indent="-4318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10"/>
                        <a:tabLst>
                          <a:tab pos="435609" algn="l"/>
                        </a:tabLst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 marR="22987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provedor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acesso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internet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marR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Contratos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Contratados: Profissionais próprios/terceirizad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empresas habilitadas.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Objetos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do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contrato: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762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Projetos,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instalação,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manutenção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e/ou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operação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internet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publicas,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contratadas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pelos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Municípios,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tais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fornecimento</a:t>
                      </a:r>
                      <a:r>
                        <a:rPr sz="10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infraestrutura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sistemas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praças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edifícios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públicos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marR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Prefeituras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suas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respectivas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secretarias,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exemplo: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Secretaria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Planejamento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Gestão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Tecnologia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Informação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infraestrutura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existente: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29845" indent="140335">
                        <a:lnSpc>
                          <a:spcPct val="100000"/>
                        </a:lnSpc>
                        <a:buSzPct val="90000"/>
                        <a:buAutoNum type="arabicParenR"/>
                        <a:tabLst>
                          <a:tab pos="15049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município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já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possui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infraestrutura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internet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alta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velocidade?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sim,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quais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tecnologias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são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utilizadas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(fibra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ótica,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4G,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5G)?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186055">
                        <a:lnSpc>
                          <a:spcPct val="100000"/>
                        </a:lnSpc>
                      </a:pPr>
                      <a:r>
                        <a:rPr sz="1000" spc="-8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sim,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solicitar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fornecimento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contratos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ARTs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responsáveis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manutenção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operação: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20955" indent="140335">
                        <a:lnSpc>
                          <a:spcPct val="100000"/>
                        </a:lnSpc>
                        <a:buSzPct val="90000"/>
                        <a:buAutoNum type="arabicParenR" startAt="2"/>
                        <a:tabLst>
                          <a:tab pos="150495" algn="l"/>
                        </a:tabLst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Existem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necessidade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manutenção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infraestrura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existentes?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186055">
                        <a:lnSpc>
                          <a:spcPct val="100000"/>
                        </a:lnSpc>
                      </a:pPr>
                      <a:r>
                        <a:rPr sz="1000" spc="-8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sim,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solicitar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fornecimento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contratos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ARTs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responsáveis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projetos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andamento: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50800" indent="-8255">
                        <a:lnSpc>
                          <a:spcPct val="100000"/>
                        </a:lnSpc>
                        <a:buSzPct val="90000"/>
                        <a:buAutoNum type="arabicParenR" startAt="3"/>
                        <a:tabLst>
                          <a:tab pos="11620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	O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município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tem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projetos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andamento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implementação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redes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comunicação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mais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rápidas,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fibra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óptica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5G?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sim,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solicitar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 fornecimento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contratos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ARTs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responsáveis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marR="154305" indent="140335">
                        <a:lnSpc>
                          <a:spcPct val="100000"/>
                        </a:lnSpc>
                        <a:spcBef>
                          <a:spcPts val="1085"/>
                        </a:spcBef>
                        <a:buSzPct val="90000"/>
                        <a:buAutoNum type="arabicParenR" startAt="3"/>
                        <a:tabLst>
                          <a:tab pos="150495" algn="l"/>
                        </a:tabLst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Existem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estudos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planos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expandir 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infraestrutura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internet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áreas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rurais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remotas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município?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(processos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licitatórios)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sim,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solicitar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fornecimento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contratos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ARTs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responsáveis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marR="113664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conexões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100.000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habitantes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18.1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95" marR="1270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Porcentag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população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cidade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acesso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banda larga suficiente mente rápida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15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8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equipes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emergência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cidades equipadas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tecnologia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comunicaçã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especializad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capazes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operar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maneira confiável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durante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um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evento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desastre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9B512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1792986"/>
            <a:ext cx="986663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Encaminhamos</a:t>
            </a:r>
            <a:r>
              <a:rPr sz="2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proposta</a:t>
            </a:r>
            <a:r>
              <a:rPr sz="2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continuidade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dos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trabalhos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GT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ano</a:t>
            </a: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2025,</a:t>
            </a:r>
            <a:r>
              <a:rPr sz="2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para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realizar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ação</a:t>
            </a:r>
            <a:r>
              <a:rPr sz="2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relacionamento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institucional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com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prefeituras</a:t>
            </a:r>
            <a:r>
              <a:rPr sz="2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selecionadas</a:t>
            </a:r>
            <a:r>
              <a:rPr sz="2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um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projeto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piloto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visando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regularização</a:t>
            </a:r>
            <a:r>
              <a:rPr sz="2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registro</a:t>
            </a:r>
            <a:r>
              <a:rPr sz="2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ART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obra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ou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serviço,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compartilhamento</a:t>
            </a:r>
            <a:r>
              <a:rPr sz="2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informações,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relacionadas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às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atividades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28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Inteligentes,</a:t>
            </a:r>
            <a:r>
              <a:rPr sz="2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conformidade</a:t>
            </a:r>
            <a:r>
              <a:rPr sz="2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com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Resolução</a:t>
            </a:r>
            <a:r>
              <a:rPr sz="2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CONFEA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Nº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1134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28/10/2021.</a:t>
            </a:r>
            <a:r>
              <a:rPr sz="2800" b="1" spc="-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Além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acompanhar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avaliação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análise</a:t>
            </a:r>
            <a:r>
              <a:rPr sz="28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Câmaras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Especializadas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proposta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elaborada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pelo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grupo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afim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que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sejam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incluídas</a:t>
            </a:r>
            <a:r>
              <a:rPr sz="2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plano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diretrizes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fiscalização</a:t>
            </a:r>
            <a:r>
              <a:rPr sz="2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CREA-MG.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54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5" dirty="0"/>
              <a:t> </a:t>
            </a:r>
            <a:r>
              <a:rPr spc="-300" dirty="0"/>
              <a:t>Cities </a:t>
            </a:r>
            <a:r>
              <a:rPr spc="-315" dirty="0">
                <a:solidFill>
                  <a:srgbClr val="004287"/>
                </a:solidFill>
              </a:rPr>
              <a:t>Considerações</a:t>
            </a:r>
            <a:r>
              <a:rPr spc="-190" dirty="0">
                <a:solidFill>
                  <a:srgbClr val="004287"/>
                </a:solidFill>
              </a:rPr>
              <a:t> </a:t>
            </a:r>
            <a:r>
              <a:rPr spc="-305" dirty="0">
                <a:solidFill>
                  <a:srgbClr val="004287"/>
                </a:solidFill>
              </a:rPr>
              <a:t>Finais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0">
              <a:lnSpc>
                <a:spcPct val="100000"/>
              </a:lnSpc>
              <a:spcBef>
                <a:spcPts val="95"/>
              </a:spcBef>
            </a:pPr>
            <a:r>
              <a:rPr dirty="0"/>
              <a:t>Agradecemos</a:t>
            </a:r>
            <a:r>
              <a:rPr spc="-50" dirty="0"/>
              <a:t> </a:t>
            </a:r>
            <a:r>
              <a:rPr dirty="0"/>
              <a:t>ao</a:t>
            </a:r>
            <a:r>
              <a:rPr spc="-50" dirty="0"/>
              <a:t> </a:t>
            </a:r>
            <a:r>
              <a:rPr dirty="0"/>
              <a:t>presidente</a:t>
            </a:r>
            <a:r>
              <a:rPr spc="-70" dirty="0"/>
              <a:t> </a:t>
            </a:r>
            <a:r>
              <a:rPr dirty="0"/>
              <a:t>do</a:t>
            </a:r>
            <a:r>
              <a:rPr spc="-45" dirty="0"/>
              <a:t> </a:t>
            </a:r>
            <a:r>
              <a:rPr spc="-25" dirty="0"/>
              <a:t>CREA-</a:t>
            </a:r>
            <a:r>
              <a:rPr dirty="0"/>
              <a:t>MG</a:t>
            </a:r>
            <a:r>
              <a:rPr spc="-35" dirty="0"/>
              <a:t> </a:t>
            </a:r>
            <a:r>
              <a:rPr dirty="0"/>
              <a:t>eng.</a:t>
            </a:r>
            <a:r>
              <a:rPr spc="-60" dirty="0"/>
              <a:t> </a:t>
            </a:r>
            <a:r>
              <a:rPr dirty="0"/>
              <a:t>Civil</a:t>
            </a:r>
            <a:r>
              <a:rPr spc="-60" dirty="0"/>
              <a:t> </a:t>
            </a:r>
            <a:r>
              <a:rPr dirty="0"/>
              <a:t>e</a:t>
            </a:r>
            <a:r>
              <a:rPr spc="-6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Segurança</a:t>
            </a:r>
            <a:r>
              <a:rPr spc="-60" dirty="0"/>
              <a:t> </a:t>
            </a:r>
            <a:r>
              <a:rPr spc="-25" dirty="0"/>
              <a:t>do Trabalho</a:t>
            </a:r>
            <a:r>
              <a:rPr spc="-70" dirty="0"/>
              <a:t> </a:t>
            </a:r>
            <a:r>
              <a:rPr dirty="0"/>
              <a:t>Marcos</a:t>
            </a:r>
            <a:r>
              <a:rPr spc="-75" dirty="0"/>
              <a:t> </a:t>
            </a:r>
            <a:r>
              <a:rPr dirty="0"/>
              <a:t>Gervásio</a:t>
            </a:r>
            <a:r>
              <a:rPr spc="-75" dirty="0"/>
              <a:t> </a:t>
            </a:r>
            <a:r>
              <a:rPr dirty="0"/>
              <a:t>pelo</a:t>
            </a:r>
            <a:r>
              <a:rPr spc="-70" dirty="0"/>
              <a:t> </a:t>
            </a:r>
            <a:r>
              <a:rPr dirty="0"/>
              <a:t>apoio</a:t>
            </a:r>
            <a:r>
              <a:rPr spc="-70" dirty="0"/>
              <a:t> </a:t>
            </a:r>
            <a:r>
              <a:rPr dirty="0"/>
              <a:t>na</a:t>
            </a:r>
            <a:r>
              <a:rPr spc="-65" dirty="0"/>
              <a:t> </a:t>
            </a:r>
            <a:r>
              <a:rPr dirty="0"/>
              <a:t>realização</a:t>
            </a:r>
            <a:r>
              <a:rPr spc="-60" dirty="0"/>
              <a:t> </a:t>
            </a:r>
            <a:r>
              <a:rPr dirty="0"/>
              <a:t>das</a:t>
            </a:r>
            <a:r>
              <a:rPr spc="-70" dirty="0"/>
              <a:t> </a:t>
            </a:r>
            <a:r>
              <a:rPr dirty="0"/>
              <a:t>atividades</a:t>
            </a:r>
            <a:r>
              <a:rPr spc="-75" dirty="0"/>
              <a:t> </a:t>
            </a:r>
            <a:r>
              <a:rPr spc="-25" dirty="0"/>
              <a:t>do GT.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Agradecemos</a:t>
            </a:r>
            <a:r>
              <a:rPr spc="-50" dirty="0"/>
              <a:t> </a:t>
            </a:r>
            <a:r>
              <a:rPr dirty="0"/>
              <a:t>à</a:t>
            </a:r>
            <a:r>
              <a:rPr spc="-65" dirty="0"/>
              <a:t> </a:t>
            </a:r>
            <a:r>
              <a:rPr dirty="0"/>
              <a:t>divisão</a:t>
            </a:r>
            <a:r>
              <a:rPr spc="-70" dirty="0"/>
              <a:t> </a:t>
            </a:r>
            <a:r>
              <a:rPr dirty="0"/>
              <a:t>técnica</a:t>
            </a:r>
            <a:r>
              <a:rPr spc="-60" dirty="0"/>
              <a:t> </a:t>
            </a:r>
            <a:r>
              <a:rPr dirty="0"/>
              <a:t>e</a:t>
            </a:r>
            <a:r>
              <a:rPr spc="-70" dirty="0"/>
              <a:t> </a:t>
            </a:r>
            <a:r>
              <a:rPr dirty="0"/>
              <a:t>ao</a:t>
            </a:r>
            <a:r>
              <a:rPr spc="-55" dirty="0"/>
              <a:t> </a:t>
            </a:r>
            <a:r>
              <a:rPr dirty="0"/>
              <a:t>assessor</a:t>
            </a:r>
            <a:r>
              <a:rPr spc="-135" dirty="0"/>
              <a:t> </a:t>
            </a:r>
            <a:r>
              <a:rPr dirty="0"/>
              <a:t>técnico</a:t>
            </a:r>
            <a:r>
              <a:rPr spc="-65" dirty="0"/>
              <a:t> </a:t>
            </a:r>
            <a:r>
              <a:rPr dirty="0"/>
              <a:t>Sérgio</a:t>
            </a:r>
            <a:r>
              <a:rPr spc="-20" dirty="0"/>
              <a:t> </a:t>
            </a:r>
            <a:r>
              <a:rPr dirty="0"/>
              <a:t>Fasciani</a:t>
            </a:r>
            <a:r>
              <a:rPr spc="-55" dirty="0"/>
              <a:t> </a:t>
            </a:r>
            <a:r>
              <a:rPr spc="-25" dirty="0"/>
              <a:t>que </a:t>
            </a:r>
            <a:r>
              <a:rPr dirty="0"/>
              <a:t>auxiliou</a:t>
            </a:r>
            <a:r>
              <a:rPr spc="-80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dirty="0"/>
              <a:t>empenho</a:t>
            </a:r>
            <a:r>
              <a:rPr spc="-30" dirty="0"/>
              <a:t> </a:t>
            </a:r>
            <a:r>
              <a:rPr dirty="0"/>
              <a:t>o</a:t>
            </a:r>
            <a:r>
              <a:rPr spc="-60" dirty="0"/>
              <a:t> </a:t>
            </a:r>
            <a:r>
              <a:rPr dirty="0"/>
              <a:t>nosso</a:t>
            </a:r>
            <a:r>
              <a:rPr spc="-70" dirty="0"/>
              <a:t> </a:t>
            </a:r>
            <a:r>
              <a:rPr spc="-10" dirty="0"/>
              <a:t>trabalho.</a:t>
            </a:r>
          </a:p>
          <a:p>
            <a:pPr marL="12700" marR="81280">
              <a:lnSpc>
                <a:spcPct val="100000"/>
              </a:lnSpc>
              <a:spcBef>
                <a:spcPts val="5"/>
              </a:spcBef>
            </a:pPr>
            <a:r>
              <a:rPr dirty="0"/>
              <a:t>Agradecemos</a:t>
            </a:r>
            <a:r>
              <a:rPr spc="-50" dirty="0"/>
              <a:t> </a:t>
            </a:r>
            <a:r>
              <a:rPr dirty="0"/>
              <a:t>ainda</a:t>
            </a:r>
            <a:r>
              <a:rPr spc="-60" dirty="0"/>
              <a:t> </a:t>
            </a:r>
            <a:r>
              <a:rPr dirty="0"/>
              <a:t>ao</a:t>
            </a:r>
            <a:r>
              <a:rPr spc="-60" dirty="0"/>
              <a:t> </a:t>
            </a:r>
            <a:r>
              <a:rPr dirty="0"/>
              <a:t>Jader</a:t>
            </a:r>
            <a:r>
              <a:rPr spc="-125" dirty="0"/>
              <a:t> </a:t>
            </a:r>
            <a:r>
              <a:rPr dirty="0"/>
              <a:t>Faria,</a:t>
            </a:r>
            <a:r>
              <a:rPr spc="-55" dirty="0"/>
              <a:t> </a:t>
            </a:r>
            <a:r>
              <a:rPr spc="-10" dirty="0"/>
              <a:t>coordenador</a:t>
            </a:r>
            <a:r>
              <a:rPr spc="-10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Fórum</a:t>
            </a:r>
            <a:r>
              <a:rPr spc="-40" dirty="0"/>
              <a:t> </a:t>
            </a:r>
            <a:r>
              <a:rPr spc="-25" dirty="0"/>
              <a:t>de </a:t>
            </a:r>
            <a:r>
              <a:rPr spc="-10" dirty="0"/>
              <a:t>Coordenadores</a:t>
            </a:r>
            <a:r>
              <a:rPr spc="-75" dirty="0"/>
              <a:t> </a:t>
            </a:r>
            <a:r>
              <a:rPr dirty="0"/>
              <a:t>pela</a:t>
            </a:r>
            <a:r>
              <a:rPr spc="-70" dirty="0"/>
              <a:t> </a:t>
            </a:r>
            <a:r>
              <a:rPr dirty="0"/>
              <a:t>oportunidade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apresentarmos</a:t>
            </a:r>
            <a:r>
              <a:rPr spc="-75" dirty="0"/>
              <a:t> </a:t>
            </a:r>
            <a:r>
              <a:rPr dirty="0"/>
              <a:t>nossa</a:t>
            </a:r>
            <a:r>
              <a:rPr spc="-70" dirty="0"/>
              <a:t> </a:t>
            </a:r>
            <a:r>
              <a:rPr dirty="0"/>
              <a:t>proposta</a:t>
            </a:r>
            <a:r>
              <a:rPr spc="-80" dirty="0"/>
              <a:t> </a:t>
            </a:r>
            <a:r>
              <a:rPr spc="-25" dirty="0"/>
              <a:t>de </a:t>
            </a:r>
            <a:r>
              <a:rPr dirty="0"/>
              <a:t>diretrizes</a:t>
            </a:r>
            <a:r>
              <a:rPr spc="-4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fiscalização</a:t>
            </a:r>
            <a:r>
              <a:rPr spc="-65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CREA-</a:t>
            </a:r>
            <a:r>
              <a:rPr dirty="0"/>
              <a:t>MG</a:t>
            </a:r>
            <a:r>
              <a:rPr spc="-25" dirty="0"/>
              <a:t> </a:t>
            </a:r>
            <a:r>
              <a:rPr dirty="0"/>
              <a:t>para</a:t>
            </a:r>
            <a:r>
              <a:rPr spc="-65" dirty="0"/>
              <a:t> </a:t>
            </a:r>
            <a:r>
              <a:rPr dirty="0"/>
              <a:t>os</a:t>
            </a:r>
            <a:r>
              <a:rPr spc="-60" dirty="0"/>
              <a:t> </a:t>
            </a:r>
            <a:r>
              <a:rPr dirty="0"/>
              <a:t>coordenadores</a:t>
            </a:r>
            <a:r>
              <a:rPr spc="-60" dirty="0"/>
              <a:t> </a:t>
            </a:r>
            <a:r>
              <a:rPr spc="-25" dirty="0"/>
              <a:t>das </a:t>
            </a:r>
            <a:r>
              <a:rPr dirty="0"/>
              <a:t>câmaras</a:t>
            </a:r>
            <a:r>
              <a:rPr spc="-5" dirty="0"/>
              <a:t> </a:t>
            </a:r>
            <a:r>
              <a:rPr spc="-10" dirty="0"/>
              <a:t>especializadas.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54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5" dirty="0"/>
              <a:t> </a:t>
            </a:r>
            <a:r>
              <a:rPr spc="-300" dirty="0"/>
              <a:t>Cities </a:t>
            </a:r>
            <a:r>
              <a:rPr spc="-165" dirty="0">
                <a:solidFill>
                  <a:srgbClr val="004287"/>
                </a:solidFill>
              </a:rPr>
              <a:t>Agradecimentos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6441" y="2873501"/>
            <a:ext cx="4989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GT</a:t>
            </a:r>
            <a:r>
              <a:rPr sz="44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sz="44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CITIES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281" y="550240"/>
            <a:ext cx="707961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75" dirty="0">
                <a:solidFill>
                  <a:srgbClr val="FF0000"/>
                </a:solidFill>
                <a:latin typeface="Arial Black"/>
                <a:cs typeface="Arial Black"/>
              </a:rPr>
              <a:t>Grupo</a:t>
            </a:r>
            <a:r>
              <a:rPr sz="36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250" dirty="0">
                <a:solidFill>
                  <a:srgbClr val="FF0000"/>
                </a:solidFill>
                <a:latin typeface="Arial Black"/>
                <a:cs typeface="Arial Black"/>
              </a:rPr>
              <a:t>de</a:t>
            </a:r>
            <a:r>
              <a:rPr sz="3600" spc="-1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210" dirty="0">
                <a:solidFill>
                  <a:srgbClr val="FF0000"/>
                </a:solidFill>
                <a:latin typeface="Arial Black"/>
                <a:cs typeface="Arial Black"/>
              </a:rPr>
              <a:t>Trabalho</a:t>
            </a:r>
            <a:r>
              <a:rPr sz="3600" spc="-15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260" dirty="0">
                <a:solidFill>
                  <a:srgbClr val="FF0000"/>
                </a:solidFill>
                <a:latin typeface="Arial Black"/>
                <a:cs typeface="Arial Black"/>
              </a:rPr>
              <a:t>Smart</a:t>
            </a:r>
            <a:r>
              <a:rPr sz="3600" spc="-15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300" dirty="0">
                <a:solidFill>
                  <a:srgbClr val="FF0000"/>
                </a:solidFill>
                <a:latin typeface="Arial Black"/>
                <a:cs typeface="Arial Black"/>
              </a:rPr>
              <a:t>Cities </a:t>
            </a:r>
            <a:r>
              <a:rPr sz="3600" spc="-265" dirty="0">
                <a:solidFill>
                  <a:srgbClr val="004287"/>
                </a:solidFill>
                <a:latin typeface="Arial Black"/>
                <a:cs typeface="Arial Black"/>
              </a:rPr>
              <a:t>Composição: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71983" y="1811477"/>
            <a:ext cx="267462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Conselheiros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263" y="2641219"/>
            <a:ext cx="5083810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1275" indent="-228600" algn="just">
              <a:lnSpc>
                <a:spcPct val="1069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Coordenadora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Civil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Segurança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8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Trabalho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Maria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Graças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Lage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Oliveira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(Cons.</a:t>
            </a:r>
            <a:r>
              <a:rPr sz="18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Titular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da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CEEC)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006FC0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6900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Coordenador</a:t>
            </a:r>
            <a:r>
              <a:rPr sz="1800" spc="-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Adjunto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Produção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Seg.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Do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Trabalho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Maycon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Joan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Souza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(Cons.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Titular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da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CEMM)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7384" y="1457325"/>
            <a:ext cx="247015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Convidados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1665" y="2144648"/>
            <a:ext cx="5886450" cy="366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Cyro</a:t>
            </a:r>
            <a:r>
              <a:rPr sz="18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Drumond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Colares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Moreira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Ambiental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0"/>
              </a:lnSpc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Emerson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Carlos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Guimarães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Eletricista</a:t>
            </a:r>
            <a:r>
              <a:rPr sz="18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(Cons.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Suplente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CEEE)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205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Guilherme</a:t>
            </a:r>
            <a:r>
              <a:rPr sz="1800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Augusto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Guimarães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Oliveira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Civil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0"/>
              </a:lnSpc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Igor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Braga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Martins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Eletricista</a:t>
            </a:r>
            <a:r>
              <a:rPr sz="18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Lázaro</a:t>
            </a:r>
            <a:r>
              <a:rPr sz="18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Donizete</a:t>
            </a:r>
            <a:r>
              <a:rPr sz="18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Borges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Mecânico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Marcelo</a:t>
            </a:r>
            <a:r>
              <a:rPr sz="1800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Aguiar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Sousa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Mecânico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Paulo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Roberto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Paiva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Novo</a:t>
            </a:r>
            <a:r>
              <a:rPr sz="18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Eng.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Eletricista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Theo</a:t>
            </a:r>
            <a:r>
              <a:rPr sz="18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Bajgielman</a:t>
            </a:r>
            <a:r>
              <a:rPr sz="18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Ayres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Geólogo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(Convidado)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40" dirty="0">
                <a:solidFill>
                  <a:srgbClr val="004287"/>
                </a:solidFill>
              </a:rPr>
              <a:t>Objetivo: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23061" y="2048002"/>
            <a:ext cx="100228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Promover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apoiar</a:t>
            </a:r>
            <a:r>
              <a:rPr sz="2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eventos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atividades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relacionados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à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Smart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Cities.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469900" marR="183515" indent="-457834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Acompanhar</a:t>
            </a:r>
            <a:r>
              <a:rPr sz="2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leis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tramitação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na</a:t>
            </a:r>
            <a:r>
              <a:rPr sz="2400" b="1" spc="-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ALMG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afetas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ao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tema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Cidades Inteligentes;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Posicionamento</a:t>
            </a:r>
            <a:r>
              <a:rPr sz="2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CREA-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MG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relação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ao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tema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Smart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Cities;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Elaborar</a:t>
            </a:r>
            <a:r>
              <a:rPr sz="24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roteiro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fiscalização</a:t>
            </a:r>
            <a:r>
              <a:rPr sz="2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das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atividades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aderentes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ao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tema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Smart Cities;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89584" y="2236723"/>
            <a:ext cx="96564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Apoiou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realização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três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edições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interiorizadas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Fórum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Mineiro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Sustentáveis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nas cidades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Juiz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Fora,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Montes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Claros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Itabira.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006FC0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Promoveu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VIII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Fórum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Mineiro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Cidades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Inteligentes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Sustentáveis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Belo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Horizonte,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na sede do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CREA-MG.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584" y="2235199"/>
            <a:ext cx="4387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VÍDEO</a:t>
            </a:r>
            <a:r>
              <a:rPr sz="28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MONTES</a:t>
            </a:r>
            <a:r>
              <a:rPr sz="2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CLAROS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28"/>
            <a:ext cx="12191999" cy="68486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584" y="2235199"/>
            <a:ext cx="3765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VÍDEO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JUIZ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28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FORA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584" y="2235199"/>
            <a:ext cx="2773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VÍDEO</a:t>
            </a:r>
            <a:r>
              <a:rPr sz="28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ITABIRA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19655"/>
            <a:ext cx="377190" cy="47625"/>
          </a:xfrm>
          <a:custGeom>
            <a:avLst/>
            <a:gdLst/>
            <a:ahLst/>
            <a:cxnLst/>
            <a:rect l="l" t="t" r="r" b="b"/>
            <a:pathLst>
              <a:path w="377190" h="47625">
                <a:moveTo>
                  <a:pt x="377075" y="0"/>
                </a:moveTo>
                <a:lnTo>
                  <a:pt x="0" y="0"/>
                </a:lnTo>
                <a:lnTo>
                  <a:pt x="0" y="47133"/>
                </a:lnTo>
                <a:lnTo>
                  <a:pt x="377075" y="47133"/>
                </a:lnTo>
                <a:lnTo>
                  <a:pt x="377075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4504"/>
            <a:ext cx="603885" cy="565785"/>
          </a:xfrm>
          <a:custGeom>
            <a:avLst/>
            <a:gdLst/>
            <a:ahLst/>
            <a:cxnLst/>
            <a:rect l="l" t="t" r="r" b="b"/>
            <a:pathLst>
              <a:path w="603885" h="565785">
                <a:moveTo>
                  <a:pt x="603313" y="0"/>
                </a:moveTo>
                <a:lnTo>
                  <a:pt x="0" y="0"/>
                </a:lnTo>
                <a:lnTo>
                  <a:pt x="0" y="565607"/>
                </a:lnTo>
                <a:lnTo>
                  <a:pt x="603313" y="565607"/>
                </a:lnTo>
                <a:lnTo>
                  <a:pt x="603313" y="0"/>
                </a:lnTo>
                <a:close/>
              </a:path>
            </a:pathLst>
          </a:custGeom>
          <a:solidFill>
            <a:srgbClr val="F9B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1063" y="6061671"/>
            <a:ext cx="1598676" cy="4691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175" dirty="0"/>
              <a:t>Grupo</a:t>
            </a:r>
            <a:r>
              <a:rPr spc="-170" dirty="0"/>
              <a:t> </a:t>
            </a:r>
            <a:r>
              <a:rPr spc="-250" dirty="0"/>
              <a:t>de</a:t>
            </a:r>
            <a:r>
              <a:rPr spc="-165" dirty="0"/>
              <a:t> </a:t>
            </a:r>
            <a:r>
              <a:rPr spc="-210" dirty="0"/>
              <a:t>Trabalho</a:t>
            </a:r>
            <a:r>
              <a:rPr spc="-155" dirty="0"/>
              <a:t> </a:t>
            </a:r>
            <a:r>
              <a:rPr spc="-260" dirty="0"/>
              <a:t>Smart</a:t>
            </a:r>
            <a:r>
              <a:rPr spc="-150" dirty="0"/>
              <a:t> </a:t>
            </a:r>
            <a:r>
              <a:rPr spc="-300" dirty="0"/>
              <a:t>Cities </a:t>
            </a:r>
            <a:r>
              <a:rPr spc="-200" dirty="0">
                <a:solidFill>
                  <a:srgbClr val="004287"/>
                </a:solidFill>
              </a:rPr>
              <a:t>Desenvolvimento</a:t>
            </a:r>
            <a:r>
              <a:rPr spc="-170" dirty="0">
                <a:solidFill>
                  <a:srgbClr val="004287"/>
                </a:solidFill>
              </a:rPr>
              <a:t> </a:t>
            </a:r>
            <a:r>
              <a:rPr spc="-330" dirty="0">
                <a:solidFill>
                  <a:srgbClr val="004287"/>
                </a:solidFill>
              </a:rPr>
              <a:t>das</a:t>
            </a:r>
            <a:r>
              <a:rPr spc="-185" dirty="0">
                <a:solidFill>
                  <a:srgbClr val="004287"/>
                </a:solidFill>
              </a:rPr>
              <a:t> </a:t>
            </a:r>
            <a:r>
              <a:rPr spc="-180" dirty="0">
                <a:solidFill>
                  <a:srgbClr val="004287"/>
                </a:solidFill>
              </a:rPr>
              <a:t>Atividades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1416" y="1779079"/>
            <a:ext cx="7293864" cy="410197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/>
              <a:t>W</a:t>
            </a:r>
            <a:r>
              <a:rPr spc="-80" dirty="0"/>
              <a:t> </a:t>
            </a:r>
            <a:r>
              <a:rPr dirty="0"/>
              <a:t>W</a:t>
            </a:r>
            <a:r>
              <a:rPr spc="-80" dirty="0"/>
              <a:t> </a:t>
            </a:r>
            <a:r>
              <a:rPr dirty="0"/>
              <a:t>W.</a:t>
            </a:r>
            <a:r>
              <a:rPr spc="-85" dirty="0"/>
              <a:t> </a:t>
            </a:r>
            <a:r>
              <a:rPr spc="-114" dirty="0"/>
              <a:t>C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85" dirty="0"/>
              <a:t> </a:t>
            </a:r>
            <a:r>
              <a:rPr spc="-170" dirty="0"/>
              <a:t>E</a:t>
            </a:r>
            <a:r>
              <a:rPr spc="-80" dirty="0"/>
              <a:t> </a:t>
            </a:r>
            <a:r>
              <a:rPr spc="-20" dirty="0"/>
              <a:t>A</a:t>
            </a:r>
            <a:r>
              <a:rPr spc="-80" dirty="0"/>
              <a:t> </a:t>
            </a:r>
            <a:r>
              <a:rPr spc="75" dirty="0"/>
              <a:t>-</a:t>
            </a:r>
            <a:r>
              <a:rPr spc="-70" dirty="0"/>
              <a:t> </a:t>
            </a:r>
            <a:r>
              <a:rPr spc="75" dirty="0"/>
              <a:t>M</a:t>
            </a:r>
            <a:r>
              <a:rPr spc="-80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85" dirty="0"/>
              <a:t> </a:t>
            </a:r>
            <a:r>
              <a:rPr spc="-10" dirty="0"/>
              <a:t>O</a:t>
            </a:r>
            <a:r>
              <a:rPr spc="-75" dirty="0"/>
              <a:t> </a:t>
            </a:r>
            <a:r>
              <a:rPr spc="-135" dirty="0"/>
              <a:t>R</a:t>
            </a:r>
            <a:r>
              <a:rPr spc="-95" dirty="0"/>
              <a:t> </a:t>
            </a:r>
            <a:r>
              <a:rPr spc="-90" dirty="0"/>
              <a:t>G</a:t>
            </a:r>
            <a:r>
              <a:rPr spc="-80" dirty="0"/>
              <a:t> </a:t>
            </a:r>
            <a:r>
              <a:rPr spc="-65" dirty="0"/>
              <a:t>.</a:t>
            </a:r>
            <a:r>
              <a:rPr spc="-95" dirty="0"/>
              <a:t> </a:t>
            </a:r>
            <a:r>
              <a:rPr spc="-100" dirty="0"/>
              <a:t>B</a:t>
            </a:r>
            <a:r>
              <a:rPr spc="-75" dirty="0"/>
              <a:t> </a:t>
            </a:r>
            <a:r>
              <a:rPr spc="-50" dirty="0"/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1801</Words>
  <Application>Microsoft Office PowerPoint</Application>
  <PresentationFormat>Widescreen</PresentationFormat>
  <Paragraphs>308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Office Theme</vt:lpstr>
      <vt:lpstr>Seminário de Apresentação dos Grupos de Trabalho do CREA-MG</vt:lpstr>
      <vt:lpstr>GT SMART CITIES</vt:lpstr>
      <vt:lpstr>Convidados</vt:lpstr>
      <vt:lpstr>Grupo de Trabalho Smart Cities Objetivo:</vt:lpstr>
      <vt:lpstr>Grupo de Trabalho Smart Cities Desenvolvimento das Atividades</vt:lpstr>
      <vt:lpstr>Grupo de Trabalho Smart Cities Desenvolvimento das Atividades</vt:lpstr>
      <vt:lpstr>Grupo de Trabalho Smart Cities Desenvolvimento das Atividades</vt:lpstr>
      <vt:lpstr>Grupo de Trabalho Smart Cities Desenvolvimento das Atividades</vt:lpstr>
      <vt:lpstr>Grupo de Trabalho Smart Cities Desenvolvimento das Atividades</vt:lpstr>
      <vt:lpstr>Grupo de Trabalho Smart Cities Desenvolvimento das Atividades</vt:lpstr>
      <vt:lpstr>Grupo de Trabalho Smart Cities Desenvolvimento das Atividades</vt:lpstr>
      <vt:lpstr>GT SMART CITIES COMO ATENDER O DESAFIO CRESCENTE DAS SMART CITIES?</vt:lpstr>
      <vt:lpstr>GT SMART CITIES EIXOS PROPOSTOS PARA FISCALIZAÇÃO</vt:lpstr>
      <vt:lpstr>GT SMART CITIES EXEMPLO DE ITEM DO MODELO DE FISCALIZAÇÃO</vt:lpstr>
      <vt:lpstr>Grupo de Trabalho Smart Cities Considerações Finais</vt:lpstr>
      <vt:lpstr>Grupo de Trabalho Smart Cities 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da apresentação aqui</dc:title>
  <dc:creator>Daniel Renna Pereira - Divisão de Comunicação e Publicidade</dc:creator>
  <cp:lastModifiedBy>Luiz Felipe Carmo Krauss - Seção de Controle de Processos</cp:lastModifiedBy>
  <cp:revision>1</cp:revision>
  <dcterms:created xsi:type="dcterms:W3CDTF">2024-11-29T12:07:50Z</dcterms:created>
  <dcterms:modified xsi:type="dcterms:W3CDTF">2024-11-29T12:13:27Z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2024-11-29T00:00:00Z</vt:filetime>
  </property>
  <property fmtid="{D5CDD505-2E9C-101B-9397-08002B2CF9AE}" pid="5" name="Producer">
    <vt:lpwstr>3-Heights(TM) PDF Security Shell 4.8.25.2 (http://www.pdf-tools.com)</vt:lpwstr>
  </property>
</Properties>
</file>