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259" r:id="rId3"/>
    <p:sldId id="300" r:id="rId4"/>
    <p:sldId id="305" r:id="rId5"/>
    <p:sldId id="307" r:id="rId6"/>
    <p:sldId id="308" r:id="rId7"/>
    <p:sldId id="301" r:id="rId8"/>
    <p:sldId id="309" r:id="rId9"/>
    <p:sldId id="310" r:id="rId10"/>
    <p:sldId id="311" r:id="rId11"/>
    <p:sldId id="312" r:id="rId12"/>
    <p:sldId id="268" r:id="rId13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Renna Pereira - Divisão de Comunicação e Publicidade" initials="DRPDdCeP" lastIdx="1" clrIdx="0">
    <p:extLst>
      <p:ext uri="{19B8F6BF-5375-455C-9EA6-DF929625EA0E}">
        <p15:presenceInfo xmlns:p15="http://schemas.microsoft.com/office/powerpoint/2012/main" userId="S-1-5-21-356460449-587009042-3091672549-33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059"/>
    <a:srgbClr val="004288"/>
    <a:srgbClr val="FAB512"/>
    <a:srgbClr val="193256"/>
    <a:srgbClr val="3D3D3C"/>
    <a:srgbClr val="1DB3AE"/>
    <a:srgbClr val="172B49"/>
    <a:srgbClr val="6B4092"/>
    <a:srgbClr val="1F344A"/>
    <a:srgbClr val="A19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4354D8F-BA9C-4428-B203-D39F42A4C773}" type="datetime1">
              <a:rPr lang="pt-BR" smtClean="0"/>
              <a:t>26/11/2024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5091EB-BBC7-4426-8F97-66255A624C9A}" type="datetime1">
              <a:rPr lang="pt-BR" noProof="0" smtClean="0"/>
              <a:t>26/11/2024</a:t>
            </a:fld>
            <a:endParaRPr lang="pt-BR" noProof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61F8238-94F9-4978-9306-F2C0136972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657A01-98BB-D3DE-79DF-623875E43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D2953FF-E350-DD44-2681-CBF36AB3F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86592"/>
            <a:ext cx="10515600" cy="497573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AB512"/>
                </a:solidFill>
              </a:defRPr>
            </a:lvl1pPr>
          </a:lstStyle>
          <a:p>
            <a:pPr algn="ctr"/>
            <a:r>
              <a:rPr lang="pt-BR" sz="3600">
                <a:solidFill>
                  <a:srgbClr val="FAB51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CORPO 40 A 54.</a:t>
            </a:r>
          </a:p>
        </p:txBody>
      </p: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EE6E3FC-7766-AF9F-7D7B-29246F10BC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830877"/>
            <a:ext cx="9478963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/>
              <a:t>Subtítulo. Caixa baixa. Corpo 22 a 28.</a:t>
            </a:r>
          </a:p>
        </p:txBody>
      </p:sp>
    </p:spTree>
    <p:extLst>
      <p:ext uri="{BB962C8B-B14F-4D97-AF65-F5344CB8AC3E}">
        <p14:creationId xmlns:p14="http://schemas.microsoft.com/office/powerpoint/2010/main" val="214009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165350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1895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492099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15520CE2-51B7-E27B-52C1-80DAAF507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9478963" cy="497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135503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083297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29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428554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/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7D9DEC8E-8568-3C76-71E7-2804DE11E8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10515600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38953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0A5FBBA2-53A9-CC36-0999-41A82E3E4E15}"/>
              </a:ext>
            </a:extLst>
          </p:cNvPr>
          <p:cNvSpPr/>
          <p:nvPr userDrawn="1"/>
        </p:nvSpPr>
        <p:spPr>
          <a:xfrm>
            <a:off x="6793961" y="0"/>
            <a:ext cx="2340100" cy="337930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Imagem 21">
            <a:extLst>
              <a:ext uri="{FF2B5EF4-FFF2-40B4-BE49-F238E27FC236}">
                <a16:creationId xmlns:a16="http://schemas.microsoft.com/office/drawing/2014/main" id="{13475CB1-8D08-F142-F4C9-7AE5C0F289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27779"/>
            <a:ext cx="5129213" cy="4279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FC12E72-92CB-3987-FE36-DD09CE18D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8058" y="1085187"/>
            <a:ext cx="3959624" cy="16772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940D0AA7-F46F-CCF7-E49C-2689BFE657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8059" y="2813713"/>
            <a:ext cx="5132984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81374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áfico 6">
            <a:extLst>
              <a:ext uri="{FF2B5EF4-FFF2-40B4-BE49-F238E27FC236}">
                <a16:creationId xmlns:a16="http://schemas.microsoft.com/office/drawing/2014/main" id="{9FFF7F00-9AE6-A77D-CD6D-0C722E51389B}"/>
              </a:ext>
            </a:extLst>
          </p:cNvPr>
          <p:cNvSpPr/>
          <p:nvPr/>
        </p:nvSpPr>
        <p:spPr>
          <a:xfrm>
            <a:off x="7015244" y="0"/>
            <a:ext cx="5176860" cy="3852802"/>
          </a:xfrm>
          <a:custGeom>
            <a:avLst/>
            <a:gdLst>
              <a:gd name="connsiteX0" fmla="*/ 5176756 w 5176860"/>
              <a:gd name="connsiteY0" fmla="*/ 0 h 3852802"/>
              <a:gd name="connsiteX1" fmla="*/ 5176756 w 5176860"/>
              <a:gd name="connsiteY1" fmla="*/ 3649207 h 3852802"/>
              <a:gd name="connsiteX2" fmla="*/ 1820132 w 5176860"/>
              <a:gd name="connsiteY2" fmla="*/ 2916599 h 3852802"/>
              <a:gd name="connsiteX3" fmla="*/ 436235 w 5176860"/>
              <a:gd name="connsiteY3" fmla="*/ 1642526 h 3852802"/>
              <a:gd name="connsiteX4" fmla="*/ 56256 w 5176860"/>
              <a:gd name="connsiteY4" fmla="*/ 0 h 3852802"/>
              <a:gd name="connsiteX5" fmla="*/ 5176861 w 5176860"/>
              <a:gd name="connsiteY5" fmla="*/ 0 h 38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6860" h="3852802">
                <a:moveTo>
                  <a:pt x="5176756" y="0"/>
                </a:moveTo>
                <a:lnTo>
                  <a:pt x="5176756" y="3649207"/>
                </a:lnTo>
                <a:cubicBezTo>
                  <a:pt x="4025815" y="4151061"/>
                  <a:pt x="2240771" y="3655914"/>
                  <a:pt x="1820132" y="2916599"/>
                </a:cubicBezTo>
                <a:cubicBezTo>
                  <a:pt x="1336826" y="2067147"/>
                  <a:pt x="1175759" y="2323471"/>
                  <a:pt x="436235" y="1642526"/>
                </a:cubicBezTo>
                <a:cubicBezTo>
                  <a:pt x="-96008" y="1152514"/>
                  <a:pt x="-25273" y="389411"/>
                  <a:pt x="56256" y="0"/>
                </a:cubicBezTo>
                <a:lnTo>
                  <a:pt x="5176861" y="0"/>
                </a:lnTo>
                <a:close/>
              </a:path>
            </a:pathLst>
          </a:custGeom>
          <a:solidFill>
            <a:srgbClr val="50AEE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BC702B-978B-E496-D8FB-D42CB2ED71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98870" y="0"/>
            <a:ext cx="5265464" cy="3910260"/>
          </a:xfrm>
          <a:custGeom>
            <a:avLst/>
            <a:gdLst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0 w 4701209"/>
              <a:gd name="connsiteY3" fmla="*/ 2803525 h 2803525"/>
              <a:gd name="connsiteX4" fmla="*/ 0 w 4701209"/>
              <a:gd name="connsiteY4" fmla="*/ 0 h 2803525"/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914400 w 4701209"/>
              <a:gd name="connsiteY3" fmla="*/ 2236995 h 2803525"/>
              <a:gd name="connsiteX4" fmla="*/ 0 w 4701209"/>
              <a:gd name="connsiteY4" fmla="*/ 0 h 2803525"/>
              <a:gd name="connsiteX0" fmla="*/ 0 w 4432853"/>
              <a:gd name="connsiteY0" fmla="*/ 0 h 3548960"/>
              <a:gd name="connsiteX1" fmla="*/ 4432853 w 4432853"/>
              <a:gd name="connsiteY1" fmla="*/ 745435 h 3548960"/>
              <a:gd name="connsiteX2" fmla="*/ 4432853 w 4432853"/>
              <a:gd name="connsiteY2" fmla="*/ 3548960 h 3548960"/>
              <a:gd name="connsiteX3" fmla="*/ 646044 w 4432853"/>
              <a:gd name="connsiteY3" fmla="*/ 2982430 h 3548960"/>
              <a:gd name="connsiteX4" fmla="*/ 0 w 4432853"/>
              <a:gd name="connsiteY4" fmla="*/ 0 h 3548960"/>
              <a:gd name="connsiteX0" fmla="*/ 71782 w 4504635"/>
              <a:gd name="connsiteY0" fmla="*/ 0 h 3548960"/>
              <a:gd name="connsiteX1" fmla="*/ 4504635 w 4504635"/>
              <a:gd name="connsiteY1" fmla="*/ 745435 h 3548960"/>
              <a:gd name="connsiteX2" fmla="*/ 4504635 w 4504635"/>
              <a:gd name="connsiteY2" fmla="*/ 3548960 h 3548960"/>
              <a:gd name="connsiteX3" fmla="*/ 717826 w 4504635"/>
              <a:gd name="connsiteY3" fmla="*/ 2982430 h 3548960"/>
              <a:gd name="connsiteX4" fmla="*/ 71782 w 4504635"/>
              <a:gd name="connsiteY4" fmla="*/ 0 h 3548960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16968 w 4449821"/>
              <a:gd name="connsiteY0" fmla="*/ 0 h 3896831"/>
              <a:gd name="connsiteX1" fmla="*/ 4449821 w 4449821"/>
              <a:gd name="connsiteY1" fmla="*/ 795131 h 3896831"/>
              <a:gd name="connsiteX2" fmla="*/ 4449821 w 4449821"/>
              <a:gd name="connsiteY2" fmla="*/ 3598656 h 3896831"/>
              <a:gd name="connsiteX3" fmla="*/ 3744142 w 4449821"/>
              <a:gd name="connsiteY3" fmla="*/ 3896831 h 3896831"/>
              <a:gd name="connsiteX4" fmla="*/ 16968 w 4449821"/>
              <a:gd name="connsiteY4" fmla="*/ 0 h 3896831"/>
              <a:gd name="connsiteX0" fmla="*/ 16968 w 5702152"/>
              <a:gd name="connsiteY0" fmla="*/ 0 h 3896831"/>
              <a:gd name="connsiteX1" fmla="*/ 4449821 w 5702152"/>
              <a:gd name="connsiteY1" fmla="*/ 795131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16968 w 5702152"/>
              <a:gd name="connsiteY0" fmla="*/ 0 h 3896831"/>
              <a:gd name="connsiteX1" fmla="*/ 5175378 w 5702152"/>
              <a:gd name="connsiteY1" fmla="*/ 29818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202252 w 5887436"/>
              <a:gd name="connsiteY0" fmla="*/ 0 h 3545226"/>
              <a:gd name="connsiteX1" fmla="*/ 5360662 w 5887436"/>
              <a:gd name="connsiteY1" fmla="*/ 29818 h 3545226"/>
              <a:gd name="connsiteX2" fmla="*/ 5887436 w 5887436"/>
              <a:gd name="connsiteY2" fmla="*/ 3539021 h 3545226"/>
              <a:gd name="connsiteX3" fmla="*/ 1802452 w 5887436"/>
              <a:gd name="connsiteY3" fmla="*/ 2048153 h 3545226"/>
              <a:gd name="connsiteX4" fmla="*/ 202252 w 5887436"/>
              <a:gd name="connsiteY4" fmla="*/ 0 h 3545226"/>
              <a:gd name="connsiteX0" fmla="*/ 263011 w 5948195"/>
              <a:gd name="connsiteY0" fmla="*/ 0 h 3546973"/>
              <a:gd name="connsiteX1" fmla="*/ 5421421 w 5948195"/>
              <a:gd name="connsiteY1" fmla="*/ 29818 h 3546973"/>
              <a:gd name="connsiteX2" fmla="*/ 5948195 w 5948195"/>
              <a:gd name="connsiteY2" fmla="*/ 3539021 h 3546973"/>
              <a:gd name="connsiteX3" fmla="*/ 1664429 w 5948195"/>
              <a:gd name="connsiteY3" fmla="*/ 2425840 h 3546973"/>
              <a:gd name="connsiteX4" fmla="*/ 263011 w 5948195"/>
              <a:gd name="connsiteY4" fmla="*/ 0 h 3546973"/>
              <a:gd name="connsiteX0" fmla="*/ 108321 w 5793505"/>
              <a:gd name="connsiteY0" fmla="*/ 0 h 3546973"/>
              <a:gd name="connsiteX1" fmla="*/ 5266731 w 5793505"/>
              <a:gd name="connsiteY1" fmla="*/ 29818 h 3546973"/>
              <a:gd name="connsiteX2" fmla="*/ 5793505 w 5793505"/>
              <a:gd name="connsiteY2" fmla="*/ 3539021 h 3546973"/>
              <a:gd name="connsiteX3" fmla="*/ 1509739 w 5793505"/>
              <a:gd name="connsiteY3" fmla="*/ 2425840 h 3546973"/>
              <a:gd name="connsiteX4" fmla="*/ 108321 w 5793505"/>
              <a:gd name="connsiteY4" fmla="*/ 0 h 3546973"/>
              <a:gd name="connsiteX0" fmla="*/ 85409 w 5770593"/>
              <a:gd name="connsiteY0" fmla="*/ 0 h 3546973"/>
              <a:gd name="connsiteX1" fmla="*/ 5243819 w 5770593"/>
              <a:gd name="connsiteY1" fmla="*/ 29818 h 3546973"/>
              <a:gd name="connsiteX2" fmla="*/ 5770593 w 5770593"/>
              <a:gd name="connsiteY2" fmla="*/ 3539021 h 3546973"/>
              <a:gd name="connsiteX3" fmla="*/ 1486827 w 5770593"/>
              <a:gd name="connsiteY3" fmla="*/ 2425840 h 3546973"/>
              <a:gd name="connsiteX4" fmla="*/ 85409 w 5770593"/>
              <a:gd name="connsiteY4" fmla="*/ 0 h 3546973"/>
              <a:gd name="connsiteX0" fmla="*/ 77374 w 5762558"/>
              <a:gd name="connsiteY0" fmla="*/ 0 h 3546973"/>
              <a:gd name="connsiteX1" fmla="*/ 5235784 w 5762558"/>
              <a:gd name="connsiteY1" fmla="*/ 29818 h 3546973"/>
              <a:gd name="connsiteX2" fmla="*/ 5762558 w 5762558"/>
              <a:gd name="connsiteY2" fmla="*/ 3539021 h 3546973"/>
              <a:gd name="connsiteX3" fmla="*/ 1478792 w 5762558"/>
              <a:gd name="connsiteY3" fmla="*/ 2425840 h 3546973"/>
              <a:gd name="connsiteX4" fmla="*/ 77374 w 5762558"/>
              <a:gd name="connsiteY4" fmla="*/ 0 h 3546973"/>
              <a:gd name="connsiteX0" fmla="*/ 86284 w 5771468"/>
              <a:gd name="connsiteY0" fmla="*/ 0 h 3546973"/>
              <a:gd name="connsiteX1" fmla="*/ 5244694 w 5771468"/>
              <a:gd name="connsiteY1" fmla="*/ 29818 h 3546973"/>
              <a:gd name="connsiteX2" fmla="*/ 5771468 w 5771468"/>
              <a:gd name="connsiteY2" fmla="*/ 3539021 h 3546973"/>
              <a:gd name="connsiteX3" fmla="*/ 1487702 w 5771468"/>
              <a:gd name="connsiteY3" fmla="*/ 2425840 h 3546973"/>
              <a:gd name="connsiteX4" fmla="*/ 86284 w 5771468"/>
              <a:gd name="connsiteY4" fmla="*/ 0 h 3546973"/>
              <a:gd name="connsiteX0" fmla="*/ 86284 w 5771468"/>
              <a:gd name="connsiteY0" fmla="*/ 0 h 3702637"/>
              <a:gd name="connsiteX1" fmla="*/ 5244694 w 5771468"/>
              <a:gd name="connsiteY1" fmla="*/ 29818 h 3702637"/>
              <a:gd name="connsiteX2" fmla="*/ 5771468 w 5771468"/>
              <a:gd name="connsiteY2" fmla="*/ 3539021 h 3702637"/>
              <a:gd name="connsiteX3" fmla="*/ 1487702 w 5771468"/>
              <a:gd name="connsiteY3" fmla="*/ 2425840 h 3702637"/>
              <a:gd name="connsiteX4" fmla="*/ 86284 w 5771468"/>
              <a:gd name="connsiteY4" fmla="*/ 0 h 3702637"/>
              <a:gd name="connsiteX0" fmla="*/ 86284 w 5264573"/>
              <a:gd name="connsiteY0" fmla="*/ 0 h 3796178"/>
              <a:gd name="connsiteX1" fmla="*/ 5244694 w 5264573"/>
              <a:gd name="connsiteY1" fmla="*/ 29818 h 3796178"/>
              <a:gd name="connsiteX2" fmla="*/ 5264573 w 5264573"/>
              <a:gd name="connsiteY2" fmla="*/ 3678169 h 3796178"/>
              <a:gd name="connsiteX3" fmla="*/ 1487702 w 5264573"/>
              <a:gd name="connsiteY3" fmla="*/ 2425840 h 3796178"/>
              <a:gd name="connsiteX4" fmla="*/ 86284 w 5264573"/>
              <a:gd name="connsiteY4" fmla="*/ 0 h 3796178"/>
              <a:gd name="connsiteX0" fmla="*/ 86284 w 5264573"/>
              <a:gd name="connsiteY0" fmla="*/ 0 h 3897510"/>
              <a:gd name="connsiteX1" fmla="*/ 5244694 w 5264573"/>
              <a:gd name="connsiteY1" fmla="*/ 29818 h 3897510"/>
              <a:gd name="connsiteX2" fmla="*/ 5264573 w 5264573"/>
              <a:gd name="connsiteY2" fmla="*/ 3678169 h 3897510"/>
              <a:gd name="connsiteX3" fmla="*/ 1487702 w 5264573"/>
              <a:gd name="connsiteY3" fmla="*/ 2425840 h 3897510"/>
              <a:gd name="connsiteX4" fmla="*/ 86284 w 5264573"/>
              <a:gd name="connsiteY4" fmla="*/ 0 h 3897510"/>
              <a:gd name="connsiteX0" fmla="*/ 86284 w 5264573"/>
              <a:gd name="connsiteY0" fmla="*/ 0 h 3831404"/>
              <a:gd name="connsiteX1" fmla="*/ 5244694 w 5264573"/>
              <a:gd name="connsiteY1" fmla="*/ 29818 h 3831404"/>
              <a:gd name="connsiteX2" fmla="*/ 5264573 w 5264573"/>
              <a:gd name="connsiteY2" fmla="*/ 3678169 h 3831404"/>
              <a:gd name="connsiteX3" fmla="*/ 1487702 w 5264573"/>
              <a:gd name="connsiteY3" fmla="*/ 2425840 h 3831404"/>
              <a:gd name="connsiteX4" fmla="*/ 86284 w 5264573"/>
              <a:gd name="connsiteY4" fmla="*/ 0 h 3831404"/>
              <a:gd name="connsiteX0" fmla="*/ 86284 w 5264573"/>
              <a:gd name="connsiteY0" fmla="*/ 0 h 3893101"/>
              <a:gd name="connsiteX1" fmla="*/ 5244694 w 5264573"/>
              <a:gd name="connsiteY1" fmla="*/ 29818 h 3893101"/>
              <a:gd name="connsiteX2" fmla="*/ 5264573 w 5264573"/>
              <a:gd name="connsiteY2" fmla="*/ 3678169 h 3893101"/>
              <a:gd name="connsiteX3" fmla="*/ 1487702 w 5264573"/>
              <a:gd name="connsiteY3" fmla="*/ 2425840 h 3893101"/>
              <a:gd name="connsiteX4" fmla="*/ 86284 w 5264573"/>
              <a:gd name="connsiteY4" fmla="*/ 0 h 3893101"/>
              <a:gd name="connsiteX0" fmla="*/ 86284 w 5264573"/>
              <a:gd name="connsiteY0" fmla="*/ 0 h 3888384"/>
              <a:gd name="connsiteX1" fmla="*/ 5244694 w 5264573"/>
              <a:gd name="connsiteY1" fmla="*/ 29818 h 3888384"/>
              <a:gd name="connsiteX2" fmla="*/ 5264573 w 5264573"/>
              <a:gd name="connsiteY2" fmla="*/ 3678169 h 3888384"/>
              <a:gd name="connsiteX3" fmla="*/ 1487702 w 5264573"/>
              <a:gd name="connsiteY3" fmla="*/ 2425840 h 3888384"/>
              <a:gd name="connsiteX4" fmla="*/ 86284 w 5264573"/>
              <a:gd name="connsiteY4" fmla="*/ 0 h 3888384"/>
              <a:gd name="connsiteX0" fmla="*/ 87175 w 5265464"/>
              <a:gd name="connsiteY0" fmla="*/ 0 h 3888384"/>
              <a:gd name="connsiteX1" fmla="*/ 5245585 w 5265464"/>
              <a:gd name="connsiteY1" fmla="*/ 29818 h 3888384"/>
              <a:gd name="connsiteX2" fmla="*/ 5265464 w 5265464"/>
              <a:gd name="connsiteY2" fmla="*/ 3678169 h 3888384"/>
              <a:gd name="connsiteX3" fmla="*/ 1488593 w 5265464"/>
              <a:gd name="connsiteY3" fmla="*/ 2425840 h 3888384"/>
              <a:gd name="connsiteX4" fmla="*/ 87175 w 5265464"/>
              <a:gd name="connsiteY4" fmla="*/ 0 h 3888384"/>
              <a:gd name="connsiteX0" fmla="*/ 87175 w 5265464"/>
              <a:gd name="connsiteY0" fmla="*/ 0 h 3910260"/>
              <a:gd name="connsiteX1" fmla="*/ 5245585 w 5265464"/>
              <a:gd name="connsiteY1" fmla="*/ 29818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  <a:gd name="connsiteX0" fmla="*/ 87175 w 5265464"/>
              <a:gd name="connsiteY0" fmla="*/ 0 h 3910260"/>
              <a:gd name="connsiteX1" fmla="*/ 5245585 w 5265464"/>
              <a:gd name="connsiteY1" fmla="*/ 1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5464" h="3910260">
                <a:moveTo>
                  <a:pt x="87175" y="0"/>
                </a:moveTo>
                <a:lnTo>
                  <a:pt x="5245585" y="1"/>
                </a:lnTo>
                <a:lnTo>
                  <a:pt x="5265464" y="3678169"/>
                </a:lnTo>
                <a:cubicBezTo>
                  <a:pt x="4573037" y="4016100"/>
                  <a:pt x="2369864" y="4244700"/>
                  <a:pt x="1488593" y="2425840"/>
                </a:cubicBezTo>
                <a:cubicBezTo>
                  <a:pt x="269393" y="1859080"/>
                  <a:pt x="-214312" y="944447"/>
                  <a:pt x="87175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lang="pt-BR" dirty="0"/>
            </a:lvl1pPr>
          </a:lstStyle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6397E30-2C4F-FD2B-6F4E-05E4F7F034AD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7DA2B3-7E24-FBB9-4E06-B5EDDED31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E0797BC9-07CA-A3EC-E112-2E4F1EF7B8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09020"/>
            <a:ext cx="6397487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42412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8ADA480C-8CCE-428F-BFAD-333227DDFDFC}"/>
              </a:ext>
            </a:extLst>
          </p:cNvPr>
          <p:cNvSpPr/>
          <p:nvPr userDrawn="1"/>
        </p:nvSpPr>
        <p:spPr>
          <a:xfrm>
            <a:off x="2724347" y="0"/>
            <a:ext cx="4815140" cy="5555411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>
              <a:solidFill>
                <a:srgbClr val="004288"/>
              </a:solidFill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0079" y="584462"/>
            <a:ext cx="399259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256"/>
                </a:solidFill>
              </a:defRPr>
            </a:lvl1pPr>
          </a:lstStyle>
          <a:p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6" name="Espaço Reservado para Texto 9">
            <a:extLst>
              <a:ext uri="{FF2B5EF4-FFF2-40B4-BE49-F238E27FC236}">
                <a16:creationId xmlns:a16="http://schemas.microsoft.com/office/drawing/2014/main" id="{A3248C1F-5143-C74F-4BB7-929DEB3722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10465" y="3493697"/>
            <a:ext cx="3405996" cy="18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/>
              <a:t>Subtítulo. Caixa baixa. Corpo 22 a 28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2A19C720-8822-4852-EBE3-A4A9841D2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24150" cy="272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Texto 7">
            <a:extLst>
              <a:ext uri="{FF2B5EF4-FFF2-40B4-BE49-F238E27FC236}">
                <a16:creationId xmlns:a16="http://schemas.microsoft.com/office/drawing/2014/main" id="{9AA3FF71-1358-774C-239E-E8B976943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3453" y="3493697"/>
            <a:ext cx="3233468" cy="2061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>
                <a:latin typeface="Segoe UI" panose="020B0502040204020203" pitchFamily="34" charset="0"/>
                <a:cs typeface="Segoe UI" panose="020B0502040204020203" pitchFamily="34" charset="0"/>
              </a:rPr>
              <a:t>Texto curto.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108187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9AEB9B7-B693-BC4A-E4C0-EB4202D38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5197D90-4F90-4C81-2FC8-8EC0EB4ED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58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71E9C5-FA77-7672-A385-CDF05A956C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Número de Slide 2">
            <a:extLst>
              <a:ext uri="{FF2B5EF4-FFF2-40B4-BE49-F238E27FC236}">
                <a16:creationId xmlns:a16="http://schemas.microsoft.com/office/drawing/2014/main" id="{23512BD8-D891-28E9-6B1C-6D0A30BD5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899" y="6466786"/>
            <a:ext cx="673101" cy="32129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3DC2DEF-D2FE-4B45-ABA4-9F153FD1C9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7" r:id="rId2"/>
    <p:sldLayoutId id="2147483715" r:id="rId3"/>
    <p:sldLayoutId id="2147483710" r:id="rId4"/>
    <p:sldLayoutId id="2147483716" r:id="rId5"/>
    <p:sldLayoutId id="2147483712" r:id="rId6"/>
    <p:sldLayoutId id="2147483713" r:id="rId7"/>
    <p:sldLayoutId id="2147483717" r:id="rId8"/>
    <p:sldLayoutId id="214748371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42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BAFBC1E-5F05-BF5A-6308-AB306E2A1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FE9339-7037-6A8B-EC1E-431069E5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DB9067-F063-E9B8-59B8-943298C18C48}"/>
              </a:ext>
            </a:extLst>
          </p:cNvPr>
          <p:cNvSpPr txBox="1"/>
          <p:nvPr/>
        </p:nvSpPr>
        <p:spPr>
          <a:xfrm>
            <a:off x="1371599" y="309521"/>
            <a:ext cx="10820401" cy="44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pt-BR" altLang="pt-BR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Apresentação dos Grupos de Trabalho do CREA-MG</a:t>
            </a:r>
            <a:endParaRPr lang="pt-BR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2983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4463"/>
            <a:ext cx="11033760" cy="970018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br>
              <a:rPr lang="pt-BR" altLang="pt-BR" sz="2400" dirty="0">
                <a:solidFill>
                  <a:srgbClr val="FF0000"/>
                </a:solidFill>
              </a:rPr>
            </a:br>
            <a:br>
              <a:rPr lang="pt-BR" altLang="pt-BR" sz="2400" dirty="0"/>
            </a:br>
            <a:r>
              <a:rPr lang="pt-BR" altLang="pt-BR" sz="2400" dirty="0"/>
              <a:t>Produções: </a:t>
            </a: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253D96-632C-C35B-DC66-7E18DDD58D11}"/>
              </a:ext>
            </a:extLst>
          </p:cNvPr>
          <p:cNvSpPr txBox="1"/>
          <p:nvPr/>
        </p:nvSpPr>
        <p:spPr>
          <a:xfrm>
            <a:off x="233080" y="1913707"/>
            <a:ext cx="10890325" cy="4106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Orientação do GT sobre o Curso para aplicação </a:t>
            </a:r>
            <a:r>
              <a:rPr lang="pt-B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aeroagrícola</a:t>
            </a:r>
            <a:r>
              <a:rPr lang="pt-B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remota (CAAR).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pt-B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Anexo Decisão CEAG 3244/2024 - Guia de Referência para a Fiscalização de Operações </a:t>
            </a:r>
            <a:r>
              <a:rPr lang="pt-BR" sz="2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Aeroagrícolas</a:t>
            </a:r>
            <a:r>
              <a:rPr lang="pt-B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Informativo do Grupo de Trabalho “Nova regulamentação brasileira de agrotóxicos” para a Fiscalização do Crea-MG a respeito da atividade de aplicação com drones de agrotóxicos, de produtos de controle ambiental, de seus produtos técnicos e afins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endParaRPr lang="pt-BR" sz="2400" b="1" dirty="0">
              <a:solidFill>
                <a:srgbClr val="00428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236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4463"/>
            <a:ext cx="11033760" cy="970018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br>
              <a:rPr lang="pt-BR" altLang="pt-BR" sz="2800" dirty="0">
                <a:solidFill>
                  <a:srgbClr val="FF0000"/>
                </a:solidFill>
              </a:rPr>
            </a:br>
            <a:br>
              <a:rPr lang="pt-BR" alt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Workshop sobre a Nova Regulamentação Brasileira de Agrotóxicos</a:t>
            </a:r>
            <a:b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Passos-MG, 13/11/2024</a:t>
            </a:r>
            <a:endParaRPr lang="pt-B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B25B659-BF22-E34D-C31D-4B3388C578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9AA995-4741-F6D7-9096-FF00D307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273" y="1738461"/>
            <a:ext cx="3636579" cy="2727434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DE8FD73B-CABC-B107-AEEA-8DBE1AF815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0BEA5DD-D640-374C-05D1-464E94496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99" y="2602391"/>
            <a:ext cx="2436519" cy="3248691"/>
          </a:xfrm>
          <a:prstGeom prst="rect">
            <a:avLst/>
          </a:prstGeom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id="{0D63A519-8006-D2D6-F5CD-BFF543C969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8C67787-8C75-2B1D-418A-90DE094FB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540" y="2415540"/>
            <a:ext cx="3488145" cy="228801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FECE499-AC80-1808-25A1-9610631AE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050" y="4553030"/>
            <a:ext cx="3292701" cy="213259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F24022B-0C2B-E465-C74D-F90C3006D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466" y="4829742"/>
            <a:ext cx="2925510" cy="19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26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E11674E-B0EF-3361-8921-D16ECF88E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FAE4AC3-D1CE-36A8-D050-7536729E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4" y="3540584"/>
            <a:ext cx="10837579" cy="1514875"/>
          </a:xfrm>
        </p:spPr>
        <p:txBody>
          <a:bodyPr/>
          <a:lstStyle/>
          <a:p>
            <a:pPr marL="109728" algn="just">
              <a:spcBef>
                <a:spcPts val="0"/>
              </a:spcBef>
            </a:pPr>
            <a:r>
              <a:rPr lang="pt-B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documentos produzidos pelo GT trazem de forma objetiva informações importantes sobre a 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sz="2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NOVA REGULAMENTAÇÃO BRASILEIRA DE AGROTÓXICOS</a:t>
            </a:r>
            <a:r>
              <a:rPr lang="pt-B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pt-B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servindo de orientação para o  Crea-MG na sua missão de fiscalizar o exercício profissional da Agronomia, e para os profissionais, estudantes e sociedade no entendimento sobre o comércio e uso de agrotóxicos, produtos de controle ambiental e afins, com o advento da Lei 14.785/2023.</a:t>
            </a: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AA97F28C-8852-40F9-C34B-D6842783305C}"/>
              </a:ext>
            </a:extLst>
          </p:cNvPr>
          <p:cNvSpPr txBox="1">
            <a:spLocks/>
          </p:cNvSpPr>
          <p:nvPr/>
        </p:nvSpPr>
        <p:spPr>
          <a:xfrm>
            <a:off x="599440" y="584463"/>
            <a:ext cx="1101344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2800" dirty="0"/>
              <a:t>NOVA REGULAMENTAÇÃO BRASILEIRA DE AGROTÓXICOS</a:t>
            </a:r>
          </a:p>
          <a:p>
            <a:endParaRPr lang="pt-BR" altLang="pt-BR" sz="2400" dirty="0"/>
          </a:p>
          <a:p>
            <a:r>
              <a:rPr lang="pt-BR" altLang="pt-BR" sz="2400" dirty="0"/>
              <a:t>Considerações Finais</a:t>
            </a:r>
            <a:endParaRPr lang="pt-BR" sz="24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87897E05-4997-72BC-1E79-56443A17EA4B}"/>
              </a:ext>
            </a:extLst>
          </p:cNvPr>
          <p:cNvSpPr txBox="1">
            <a:spLocks/>
          </p:cNvSpPr>
          <p:nvPr/>
        </p:nvSpPr>
        <p:spPr>
          <a:xfrm>
            <a:off x="493056" y="1841844"/>
            <a:ext cx="10792757" cy="1514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9728" algn="just">
              <a:spcBef>
                <a:spcPts val="0"/>
              </a:spcBef>
            </a:pPr>
            <a:r>
              <a:rPr lang="pt-BR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Fiscalizar a Agronomia significa preservar o direito da sociedade em obter alimentos saudáveis e seguros, gerar renda e desenvolvimento para o campo e para as cidades, utilizando racionalmente os recursos naturais, preservando o meio ambiente para a atual e futuras gerações.</a:t>
            </a:r>
          </a:p>
        </p:txBody>
      </p:sp>
    </p:spTree>
    <p:extLst>
      <p:ext uri="{BB962C8B-B14F-4D97-AF65-F5344CB8AC3E}">
        <p14:creationId xmlns:p14="http://schemas.microsoft.com/office/powerpoint/2010/main" val="4263766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5048B418-9E01-0515-49F6-EE72C18A0CF0}"/>
              </a:ext>
            </a:extLst>
          </p:cNvPr>
          <p:cNvSpPr txBox="1">
            <a:spLocks/>
          </p:cNvSpPr>
          <p:nvPr/>
        </p:nvSpPr>
        <p:spPr>
          <a:xfrm>
            <a:off x="-1" y="2179984"/>
            <a:ext cx="12061371" cy="141862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AB51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chemeClr val="bg1"/>
                </a:solidFill>
                <a:latin typeface="Segoe UI Black (Títulos)"/>
                <a:ea typeface="Microsoft YaHei" panose="020B0503020204020204" pitchFamily="34" charset="-122"/>
              </a:rPr>
              <a:t>GRUPO DE TRABALHO  </a:t>
            </a:r>
          </a:p>
          <a:p>
            <a:endParaRPr lang="pt-BR" sz="4000" dirty="0">
              <a:solidFill>
                <a:schemeClr val="bg1"/>
              </a:solidFill>
              <a:latin typeface="Segoe UI Black (Títulos)"/>
              <a:ea typeface="Microsoft YaHei" panose="020B0503020204020204" pitchFamily="34" charset="-122"/>
            </a:endParaRPr>
          </a:p>
          <a:p>
            <a:r>
              <a:rPr lang="pt-BR" sz="4000" dirty="0">
                <a:solidFill>
                  <a:schemeClr val="bg1"/>
                </a:solidFill>
                <a:latin typeface="Segoe UI Black (Títulos)"/>
                <a:ea typeface="Microsoft YaHei" panose="020B0503020204020204" pitchFamily="34" charset="-122"/>
              </a:rPr>
              <a:t>NOVA REGULAMENTAÇÃO BRASILEIRA DE AGROTÓXICOS</a:t>
            </a:r>
          </a:p>
          <a:p>
            <a:br>
              <a:rPr lang="pt-BR" altLang="pt-BR" sz="4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</a:br>
            <a:br>
              <a:rPr lang="pt-BR" altLang="pt-BR" sz="4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</a:b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883537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EB7B3A1-2AFF-3917-9C93-94A7CD94CB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F94616D-2811-671F-A804-7F4C9BE8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1" y="584463"/>
            <a:ext cx="11037388" cy="547651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br>
              <a:rPr lang="pt-BR" altLang="pt-BR" sz="2800" dirty="0">
                <a:solidFill>
                  <a:srgbClr val="FF0000"/>
                </a:solidFill>
              </a:rPr>
            </a:br>
            <a:br>
              <a:rPr lang="pt-BR" altLang="pt-BR" sz="2800" dirty="0">
                <a:solidFill>
                  <a:srgbClr val="FF0000"/>
                </a:solidFill>
              </a:rPr>
            </a:br>
            <a:r>
              <a:rPr lang="pt-BR" altLang="pt-BR" sz="2800" dirty="0"/>
              <a:t>Composição:</a:t>
            </a:r>
            <a:br>
              <a:rPr lang="pt-BR" altLang="pt-BR" sz="4000" dirty="0"/>
            </a:br>
            <a:br>
              <a:rPr lang="pt-BR" sz="4000" dirty="0"/>
            </a:br>
            <a:endParaRPr lang="pt-BR" sz="4000" dirty="0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D547927-056C-91C0-28A5-03C31D5579AE}"/>
              </a:ext>
            </a:extLst>
          </p:cNvPr>
          <p:cNvSpPr txBox="1">
            <a:spLocks/>
          </p:cNvSpPr>
          <p:nvPr/>
        </p:nvSpPr>
        <p:spPr>
          <a:xfrm>
            <a:off x="502023" y="2079813"/>
            <a:ext cx="5718041" cy="38996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None/>
            </a:pPr>
            <a:r>
              <a:rPr lang="pt-BR" b="1" dirty="0">
                <a:latin typeface="Segoe UI Black (Títulos)"/>
              </a:rPr>
              <a:t>Conselheiros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pt-BR" sz="3800" b="1" dirty="0">
                <a:latin typeface="Times New Roman" pitchFamily="18" charset="0"/>
              </a:rPr>
              <a:t> </a:t>
            </a:r>
          </a:p>
          <a:p>
            <a:pPr marL="681228" indent="-5715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Douglas José Marques</a:t>
            </a:r>
          </a:p>
          <a:p>
            <a:pPr marL="109728" indent="0" algn="just">
              <a:spcBef>
                <a:spcPts val="0"/>
              </a:spcBef>
              <a:buNone/>
            </a:pPr>
            <a:r>
              <a:rPr lang="pt-BR" sz="1200" dirty="0"/>
              <a:t>              </a:t>
            </a:r>
            <a:r>
              <a:rPr lang="pt-B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Universidade Federal de Uberlândia</a:t>
            </a:r>
          </a:p>
          <a:p>
            <a:pPr marL="109728" indent="0" algn="just">
              <a:spcBef>
                <a:spcPts val="0"/>
              </a:spcBef>
              <a:buNone/>
            </a:pPr>
            <a:endParaRPr lang="pt-BR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1228" indent="-5715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José Aparecido de Oliveira Leite</a:t>
            </a:r>
          </a:p>
          <a:p>
            <a:pPr marL="109728" indent="0" algn="just">
              <a:spcBef>
                <a:spcPts val="0"/>
              </a:spcBef>
              <a:buNone/>
            </a:pPr>
            <a:r>
              <a:rPr lang="pt-BR" sz="1200" b="1" dirty="0"/>
              <a:t>              </a:t>
            </a:r>
            <a:r>
              <a:rPr lang="pt-B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Univ. Federal dos Vales Jequitinhonha e Mucuri </a:t>
            </a:r>
          </a:p>
          <a:p>
            <a:pPr marL="109728" indent="0" algn="just">
              <a:spcBef>
                <a:spcPts val="0"/>
              </a:spcBef>
              <a:buNone/>
            </a:pPr>
            <a:endParaRPr lang="pt-BR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José Henrique dos Santos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pt-BR" sz="1200" dirty="0"/>
              <a:t>              </a:t>
            </a:r>
            <a:r>
              <a:rPr lang="pt-B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 Superior de Ensino e Pesquisa de Machado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Adriano Alves da Silva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pt-BR" sz="1400" dirty="0"/>
              <a:t>            </a:t>
            </a:r>
            <a:r>
              <a:rPr lang="pt-B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Centro Universitário de Formiga 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2C02520-AF52-700D-43EF-710F790FD86D}"/>
              </a:ext>
            </a:extLst>
          </p:cNvPr>
          <p:cNvSpPr txBox="1">
            <a:spLocks/>
          </p:cNvSpPr>
          <p:nvPr/>
        </p:nvSpPr>
        <p:spPr>
          <a:xfrm>
            <a:off x="5979459" y="2064575"/>
            <a:ext cx="5638804" cy="39597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None/>
            </a:pPr>
            <a:r>
              <a:rPr lang="pt-BR" b="1" dirty="0">
                <a:latin typeface="Segoe UI Black (Títulos)"/>
              </a:rPr>
              <a:t>Convidados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3800" b="1" dirty="0">
              <a:latin typeface="Times New Roman" pitchFamily="18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Aníbal de Souza Figueiredo</a:t>
            </a:r>
          </a:p>
          <a:p>
            <a:pPr marL="109728" indent="0">
              <a:spcBef>
                <a:spcPts val="0"/>
              </a:spcBef>
              <a:buNone/>
            </a:pPr>
            <a:r>
              <a:rPr lang="pt-BR" sz="18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Ministério da Agricultura e Pecuária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1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Juliana Gouvêa Figueiredo Pimenta Gonçalves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Associação dos Distribuidores de Insumos Agrícolas Centro Oeste e Sul de Minas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1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Marcela Ferreira Rocha</a:t>
            </a:r>
          </a:p>
          <a:p>
            <a:pPr marL="109728" indent="0" algn="ctr">
              <a:spcBef>
                <a:spcPts val="0"/>
              </a:spcBef>
              <a:buNone/>
            </a:pPr>
            <a:r>
              <a:rPr lang="pt-BR" sz="1800" b="1" kern="100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Instituto Mineiro de Agropecuária - Secretaria de Estado de Agricultura, Pecuária e Abastecimento de Minas Gerais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1800" b="1" dirty="0">
              <a:latin typeface="+mj-lt"/>
              <a:ea typeface="+mj-ea"/>
              <a:cs typeface="+mj-cs"/>
            </a:endParaRPr>
          </a:p>
          <a:p>
            <a:pPr marL="109728" indent="0" algn="ctr">
              <a:spcBef>
                <a:spcPts val="0"/>
              </a:spcBef>
              <a:buNone/>
            </a:pPr>
            <a:r>
              <a:rPr lang="pt-BR" sz="1800" b="1" kern="100" dirty="0">
                <a:effectLst/>
                <a:latin typeface="+mj-lt"/>
                <a:ea typeface="+mj-ea"/>
                <a:cs typeface="+mj-cs"/>
              </a:rPr>
              <a:t> </a:t>
            </a:r>
            <a:endParaRPr lang="pt-BR" sz="1800" b="1" dirty="0">
              <a:latin typeface="+mj-lt"/>
              <a:ea typeface="+mj-ea"/>
              <a:cs typeface="+mj-cs"/>
            </a:endParaRPr>
          </a:p>
          <a:p>
            <a:pPr marL="109728" indent="0">
              <a:spcBef>
                <a:spcPts val="0"/>
              </a:spcBef>
              <a:buNone/>
            </a:pPr>
            <a:endParaRPr lang="pt-BR" sz="4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0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2B52A-5A51-8FE3-FA1E-770B5DA4F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E457BE5-648F-089F-636D-4142C354D0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4</a:t>
            </a:fld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16BBAEB-3D0B-78CC-51B4-032707A29D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46" t="4117" r="26398" b="18726"/>
          <a:stretch/>
        </p:blipFill>
        <p:spPr>
          <a:xfrm>
            <a:off x="3776509" y="1078182"/>
            <a:ext cx="5300663" cy="5637215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7FA98C2A-ECD4-4B00-3E46-495BA09E5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462"/>
            <a:ext cx="10680700" cy="1325563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4607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20" y="584463"/>
            <a:ext cx="11033760" cy="970018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br>
              <a:rPr lang="pt-BR" altLang="pt-BR" sz="3600" dirty="0">
                <a:solidFill>
                  <a:srgbClr val="FF0000"/>
                </a:solidFill>
              </a:rPr>
            </a:br>
            <a:br>
              <a:rPr lang="pt-BR" altLang="pt-BR" dirty="0"/>
            </a:br>
            <a:r>
              <a:rPr lang="pt-BR" altLang="pt-BR" dirty="0"/>
              <a:t>Objetivo:</a:t>
            </a:r>
            <a:br>
              <a:rPr lang="pt-BR" altLang="pt-BR" dirty="0"/>
            </a:br>
            <a:br>
              <a:rPr lang="pt-BR" alt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2B95BA-0684-2A14-81F1-A5AEEA62CEE5}"/>
              </a:ext>
            </a:extLst>
          </p:cNvPr>
          <p:cNvSpPr txBox="1"/>
          <p:nvPr/>
        </p:nvSpPr>
        <p:spPr>
          <a:xfrm>
            <a:off x="468004" y="2224109"/>
            <a:ext cx="1072891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 algn="just">
              <a:spcBef>
                <a:spcPts val="0"/>
              </a:spcBef>
              <a:buNone/>
            </a:pPr>
            <a:r>
              <a:rPr lang="pt-BR" sz="3200" b="1" dirty="0">
                <a:latin typeface="Times New Roman" pitchFamily="18" charset="0"/>
              </a:rPr>
              <a:t>Realizar debates técnicos acerca do comércio e uso de agrotóxicos, produtos de controle ambiental e afins no Estado de Minas Gerais, com o advento da Lei 14.785, 28/12/2023, a fim de subsidiar a Fiscalização do Crea-MG e fornecer à Sociedade informações relevantes sobre este assunto, de grande importância para a </a:t>
            </a:r>
            <a:r>
              <a:rPr lang="pt-BR" sz="3200" b="1" dirty="0">
                <a:solidFill>
                  <a:srgbClr val="FF0000"/>
                </a:solidFill>
                <a:latin typeface="Times New Roman" pitchFamily="18" charset="0"/>
              </a:rPr>
              <a:t>segurança alimentar e preservação ambiental.</a:t>
            </a:r>
          </a:p>
        </p:txBody>
      </p:sp>
    </p:spTree>
    <p:extLst>
      <p:ext uri="{BB962C8B-B14F-4D97-AF65-F5344CB8AC3E}">
        <p14:creationId xmlns:p14="http://schemas.microsoft.com/office/powerpoint/2010/main" val="727241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EE88-73E2-562A-7870-C21B9CD24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F9EF69A-54B1-34AC-EDB4-202934D87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EAA4D39-726C-3C5F-9531-E1BDE1EB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4463"/>
            <a:ext cx="11003280" cy="970018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br>
              <a:rPr lang="pt-BR" altLang="pt-BR" sz="3200" dirty="0"/>
            </a:b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br>
              <a:rPr lang="pt-BR" altLang="pt-BR" sz="3200" dirty="0"/>
            </a:br>
            <a:br>
              <a:rPr lang="pt-BR" altLang="pt-BR" sz="3200" dirty="0"/>
            </a:b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1C6B8C-849E-16F2-219E-5D93EF5743F0}"/>
              </a:ext>
            </a:extLst>
          </p:cNvPr>
          <p:cNvSpPr txBox="1"/>
          <p:nvPr/>
        </p:nvSpPr>
        <p:spPr>
          <a:xfrm>
            <a:off x="61241" y="1863406"/>
            <a:ext cx="11524744" cy="4295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6928" indent="-457200" algn="just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pt-B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Debater e conhecer o cenário atual para o comércio e uso dos agrotóxicos, produtos de controle ambiental e afins </a:t>
            </a:r>
          </a:p>
          <a:p>
            <a:pPr marL="566928" indent="-457200" algn="just">
              <a:buFont typeface="Courier New" panose="02070309020205020404" pitchFamily="49" charset="0"/>
              <a:buChar char="o"/>
            </a:pPr>
            <a:endParaRPr lang="pt-BR" sz="2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66928" indent="-457200" algn="just">
              <a:buFont typeface="Courier New" panose="02070309020205020404" pitchFamily="49" charset="0"/>
              <a:buChar char="o"/>
            </a:pPr>
            <a:r>
              <a:rPr lang="pt-BR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Produções do GT: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pt-BR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Cartilha: Agrotóxicos, produtos de controle ambiental e afins: segurança da aquisição ao uso.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pt-BR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Uso correto, vias de aplicação e segurança do trabalhador.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pt-BR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3)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Mistura de tanque para agrotóxicos: considerações e recomendações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pt-BR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Drones agrícolas: pulverização na agricultura.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pt-BR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Herbicidas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pt-BR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Orientação do GT “Nova regulamentação brasileira de agrotóxicos” sobre o Curso para aplicação </a:t>
            </a:r>
            <a:r>
              <a:rPr lang="pt-BR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aeroagrícola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remota – CAAR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pt-BR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7) 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Anexo Decisão CEAG 3244/2024 - Guia de Referência para a Fiscalização de Operações </a:t>
            </a:r>
            <a:r>
              <a:rPr lang="pt-BR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Aeroagrícolas</a:t>
            </a:r>
            <a:endParaRPr lang="pt-BR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1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4463"/>
            <a:ext cx="11033760" cy="970018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br>
              <a:rPr lang="pt-BR" altLang="pt-BR" sz="2400" dirty="0">
                <a:solidFill>
                  <a:srgbClr val="FF0000"/>
                </a:solidFill>
              </a:rPr>
            </a:br>
            <a:br>
              <a:rPr lang="pt-BR" altLang="pt-BR" sz="2400" dirty="0"/>
            </a:br>
            <a:r>
              <a:rPr lang="pt-BR" altLang="pt-BR" sz="2400" dirty="0"/>
              <a:t>Produções 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B294912-3880-067E-9CB5-B28901E5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01" y="1819577"/>
            <a:ext cx="4525006" cy="438211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CD305BA-C32E-DF30-F8FE-9C45F47ABCE1}"/>
              </a:ext>
            </a:extLst>
          </p:cNvPr>
          <p:cNvSpPr txBox="1"/>
          <p:nvPr/>
        </p:nvSpPr>
        <p:spPr>
          <a:xfrm>
            <a:off x="5658755" y="3034402"/>
            <a:ext cx="6032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Lei 14.785, de 27 de Dezembro de 2023</a:t>
            </a:r>
          </a:p>
        </p:txBody>
      </p:sp>
      <p:sp>
        <p:nvSpPr>
          <p:cNvPr id="9" name="Seta: para a Esquerda e para Cima 8">
            <a:extLst>
              <a:ext uri="{FF2B5EF4-FFF2-40B4-BE49-F238E27FC236}">
                <a16:creationId xmlns:a16="http://schemas.microsoft.com/office/drawing/2014/main" id="{AEB62E36-812E-1E2D-F74C-A73EBC1D5AE4}"/>
              </a:ext>
            </a:extLst>
          </p:cNvPr>
          <p:cNvSpPr/>
          <p:nvPr/>
        </p:nvSpPr>
        <p:spPr>
          <a:xfrm>
            <a:off x="6099760" y="3777900"/>
            <a:ext cx="2565137" cy="1150374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96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4463"/>
            <a:ext cx="11033760" cy="970018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</a:t>
            </a:r>
            <a:br>
              <a:rPr lang="pt-BR" altLang="pt-BR" sz="2800" dirty="0">
                <a:solidFill>
                  <a:srgbClr val="FF0000"/>
                </a:solidFill>
              </a:rPr>
            </a:br>
            <a:br>
              <a:rPr lang="pt-BR" altLang="pt-BR" sz="2800" dirty="0"/>
            </a:br>
            <a:r>
              <a:rPr lang="pt-BR" altLang="pt-BR" sz="2400" dirty="0"/>
              <a:t>Produções: </a:t>
            </a:r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68DE53-05C3-4BDA-055E-56AEAE9EF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55" t="13104" r="26977" b="5704"/>
          <a:stretch/>
        </p:blipFill>
        <p:spPr>
          <a:xfrm>
            <a:off x="7260374" y="1699523"/>
            <a:ext cx="1442192" cy="41411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802F850-25AA-A9CB-9C65-64E949FDE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426" y="1699523"/>
            <a:ext cx="4115326" cy="4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3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8820590-6AA5-B9B7-DE1C-7B3FBD96B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4463"/>
            <a:ext cx="11033760" cy="970018"/>
          </a:xfrm>
        </p:spPr>
        <p:txBody>
          <a:bodyPr/>
          <a:lstStyle/>
          <a:p>
            <a:r>
              <a:rPr lang="pt-BR" altLang="pt-BR" sz="2800" dirty="0"/>
              <a:t>NOVA REGULAMENTAÇÃO BRASILEIRA DE AGROTÓXICOS </a:t>
            </a:r>
            <a:br>
              <a:rPr lang="pt-BR" altLang="pt-BR" sz="2400" dirty="0"/>
            </a:br>
            <a:r>
              <a:rPr lang="pt-BR" altLang="pt-BR" sz="2400" dirty="0"/>
              <a:t>Produções: </a:t>
            </a:r>
            <a:endParaRPr lang="pt-BR" sz="24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4BB089-0D60-C46F-432B-9841DC52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37" y="1779480"/>
            <a:ext cx="4242672" cy="19673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437CB23-6EEC-039E-43C3-47B0DE725F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52" r="8768" b="14292"/>
          <a:stretch/>
        </p:blipFill>
        <p:spPr>
          <a:xfrm>
            <a:off x="6096000" y="1794091"/>
            <a:ext cx="4183118" cy="193324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44417F5-075D-0EBC-70FE-A94594F91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101"/>
          <a:stretch/>
        </p:blipFill>
        <p:spPr>
          <a:xfrm>
            <a:off x="1098331" y="4051346"/>
            <a:ext cx="4389638" cy="197108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5B5B7BE-B53F-BDD8-960B-DB450C15C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997862"/>
            <a:ext cx="4183118" cy="24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197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Institucional Cre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69743_TF34126823.potx" id="{3AC83EE7-A9E2-495C-96AE-2A1AB7530972}" vid="{064D7A1E-16EB-4292-AE16-30C55E8A9D7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em blocos, clássica e arrojada</Template>
  <TotalTime>109</TotalTime>
  <Words>598</Words>
  <Application>Microsoft Office PowerPoint</Application>
  <PresentationFormat>Widescreen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Courier New</vt:lpstr>
      <vt:lpstr>Segoe UI</vt:lpstr>
      <vt:lpstr>Segoe UI Black</vt:lpstr>
      <vt:lpstr>Segoe UI Black (Títulos)</vt:lpstr>
      <vt:lpstr>Segoe UI Semibold</vt:lpstr>
      <vt:lpstr>Times New Roman</vt:lpstr>
      <vt:lpstr>Wingdings</vt:lpstr>
      <vt:lpstr>Tema do Office</vt:lpstr>
      <vt:lpstr>Apresentação do PowerPoint</vt:lpstr>
      <vt:lpstr>Apresentação do PowerPoint</vt:lpstr>
      <vt:lpstr>NOVA REGULAMENTAÇÃO BRASILEIRA DE AGROTÓXICOS  Composição:  </vt:lpstr>
      <vt:lpstr>NOVA REGULAMENTAÇÃO BRASILEIRA DE AGROTÓXICOS</vt:lpstr>
      <vt:lpstr>NOVA REGULAMENTAÇÃO BRASILEIRA DE AGROTÓXICOS  Objetivo:  </vt:lpstr>
      <vt:lpstr>NOVA REGULAMENTAÇÃO BRASILEIRA DE AGROTÓXICOS  Desenvolvimento das Atividades  </vt:lpstr>
      <vt:lpstr>NOVA REGULAMENTAÇÃO BRASILEIRA DE AGROTÓXICOS  Produções </vt:lpstr>
      <vt:lpstr>NOVA REGULAMENTAÇÃO BRASILEIRA DE AGROTÓXICOS  Produções: </vt:lpstr>
      <vt:lpstr>NOVA REGULAMENTAÇÃO BRASILEIRA DE AGROTÓXICOS  Produções: </vt:lpstr>
      <vt:lpstr>NOVA REGULAMENTAÇÃO BRASILEIRA DE AGROTÓXICOS  Produções: </vt:lpstr>
      <vt:lpstr>NOVA REGULAMENTAÇÃO BRASILEIRA DE AGROTÓXICOS  Workshop sobre a Nova Regulamentação Brasileira de Agrotóxicos Passos-MG, 13/11/2024</vt:lpstr>
      <vt:lpstr>Os documentos produzidos pelo GT trazem de forma objetiva informações importantes sobre a “NOVA REGULAMENTAÇÃO BRASILEIRA DE AGROTÓXICOS”, servindo de orientação para o  Crea-MG na sua missão de fiscalizar o exercício profissional da Agronomia, e para os profissionais, estudantes e sociedade no entendimento sobre o comércio e uso de agrotóxicos, produtos de controle ambiental e afins, com o advento da Lei 14.785/2023.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da apresentação aqui</dc:title>
  <dc:creator>Daniel Renna Pereira - Divisão de Comunicação e Publicidade</dc:creator>
  <cp:lastModifiedBy>Luiz Felipe Carmo Krauss - Seção de Controle de Processos</cp:lastModifiedBy>
  <cp:revision>22</cp:revision>
  <dcterms:created xsi:type="dcterms:W3CDTF">2022-04-27T17:09:57Z</dcterms:created>
  <dcterms:modified xsi:type="dcterms:W3CDTF">2024-11-26T18:36:30Z</dcterms:modified>
</cp:coreProperties>
</file>